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2" r:id="rId7"/>
    <p:sldId id="263" r:id="rId8"/>
    <p:sldId id="261"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 id="278" r:id="rId24"/>
    <p:sldId id="280" r:id="rId25"/>
    <p:sldId id="279" r:id="rId26"/>
    <p:sldId id="281" r:id="rId27"/>
    <p:sldId id="282" r:id="rId28"/>
    <p:sldId id="283" r:id="rId29"/>
  </p:sldIdLst>
  <p:sldSz cx="12192000" cy="6858000"/>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CC"/>
    <a:srgbClr val="DDEBF7"/>
    <a:srgbClr val="E2EFDA"/>
    <a:srgbClr val="B0B402"/>
    <a:srgbClr val="BEECCA"/>
    <a:srgbClr val="96F8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42" autoAdjust="0"/>
    <p:restoredTop sz="94660" autoAdjust="0"/>
  </p:normalViewPr>
  <p:slideViewPr>
    <p:cSldViewPr snapToGrid="0">
      <p:cViewPr varScale="1">
        <p:scale>
          <a:sx n="83" d="100"/>
          <a:sy n="83" d="100"/>
        </p:scale>
        <p:origin x="58" y="226"/>
      </p:cViewPr>
      <p:guideLst/>
    </p:cSldViewPr>
  </p:slideViewPr>
  <p:outlineViewPr>
    <p:cViewPr>
      <p:scale>
        <a:sx n="33" d="100"/>
        <a:sy n="33" d="100"/>
      </p:scale>
      <p:origin x="0" y="-5904"/>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FBA99732-07AE-4F87-B9F9-F3C4F6ADAF5B}" type="datetimeFigureOut">
              <a:rPr lang="fr-FR" smtClean="0"/>
              <a:t>27/08/2019</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7B3961C-705F-4F3E-9A22-FDB9AF984970}" type="slidenum">
              <a:rPr lang="fr-FR" smtClean="0"/>
              <a:t>‹N°›</a:t>
            </a:fld>
            <a:endParaRPr lang="fr-FR"/>
          </a:p>
        </p:txBody>
      </p:sp>
    </p:spTree>
    <p:extLst>
      <p:ext uri="{BB962C8B-B14F-4D97-AF65-F5344CB8AC3E}">
        <p14:creationId xmlns:p14="http://schemas.microsoft.com/office/powerpoint/2010/main" val="1768952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BA99732-07AE-4F87-B9F9-F3C4F6ADAF5B}" type="datetimeFigureOut">
              <a:rPr lang="fr-FR" smtClean="0"/>
              <a:t>27/08/2019</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7B3961C-705F-4F3E-9A22-FDB9AF984970}" type="slidenum">
              <a:rPr lang="fr-FR" smtClean="0"/>
              <a:t>‹N°›</a:t>
            </a:fld>
            <a:endParaRPr lang="fr-FR"/>
          </a:p>
        </p:txBody>
      </p:sp>
    </p:spTree>
    <p:extLst>
      <p:ext uri="{BB962C8B-B14F-4D97-AF65-F5344CB8AC3E}">
        <p14:creationId xmlns:p14="http://schemas.microsoft.com/office/powerpoint/2010/main" val="2213633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BA99732-07AE-4F87-B9F9-F3C4F6ADAF5B}" type="datetimeFigureOut">
              <a:rPr lang="fr-FR" smtClean="0"/>
              <a:t>27/08/2019</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7B3961C-705F-4F3E-9A22-FDB9AF984970}"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45116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FBA99732-07AE-4F87-B9F9-F3C4F6ADAF5B}" type="datetimeFigureOut">
              <a:rPr lang="fr-FR" smtClean="0"/>
              <a:t>27/08/2019</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B3961C-705F-4F3E-9A22-FDB9AF984970}" type="slidenum">
              <a:rPr lang="fr-FR" smtClean="0"/>
              <a:t>‹N°›</a:t>
            </a:fld>
            <a:endParaRPr lang="fr-FR"/>
          </a:p>
        </p:txBody>
      </p:sp>
    </p:spTree>
    <p:extLst>
      <p:ext uri="{BB962C8B-B14F-4D97-AF65-F5344CB8AC3E}">
        <p14:creationId xmlns:p14="http://schemas.microsoft.com/office/powerpoint/2010/main" val="1492493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FBA99732-07AE-4F87-B9F9-F3C4F6ADAF5B}" type="datetimeFigureOut">
              <a:rPr lang="fr-FR" smtClean="0"/>
              <a:t>27/08/2019</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B3961C-705F-4F3E-9A22-FDB9AF984970}"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32106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FBA99732-07AE-4F87-B9F9-F3C4F6ADAF5B}" type="datetimeFigureOut">
              <a:rPr lang="fr-FR" smtClean="0"/>
              <a:t>27/08/2019</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B3961C-705F-4F3E-9A22-FDB9AF984970}" type="slidenum">
              <a:rPr lang="fr-FR" smtClean="0"/>
              <a:t>‹N°›</a:t>
            </a:fld>
            <a:endParaRPr lang="fr-FR"/>
          </a:p>
        </p:txBody>
      </p:sp>
    </p:spTree>
    <p:extLst>
      <p:ext uri="{BB962C8B-B14F-4D97-AF65-F5344CB8AC3E}">
        <p14:creationId xmlns:p14="http://schemas.microsoft.com/office/powerpoint/2010/main" val="2007161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BA99732-07AE-4F87-B9F9-F3C4F6ADAF5B}" type="datetimeFigureOut">
              <a:rPr lang="fr-FR" smtClean="0"/>
              <a:t>27/08/2019</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B3961C-705F-4F3E-9A22-FDB9AF984970}" type="slidenum">
              <a:rPr lang="fr-FR" smtClean="0"/>
              <a:t>‹N°›</a:t>
            </a:fld>
            <a:endParaRPr lang="fr-FR"/>
          </a:p>
        </p:txBody>
      </p:sp>
    </p:spTree>
    <p:extLst>
      <p:ext uri="{BB962C8B-B14F-4D97-AF65-F5344CB8AC3E}">
        <p14:creationId xmlns:p14="http://schemas.microsoft.com/office/powerpoint/2010/main" val="1237115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BA99732-07AE-4F87-B9F9-F3C4F6ADAF5B}" type="datetimeFigureOut">
              <a:rPr lang="fr-FR" smtClean="0"/>
              <a:t>27/08/2019</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B3961C-705F-4F3E-9A22-FDB9AF984970}" type="slidenum">
              <a:rPr lang="fr-FR" smtClean="0"/>
              <a:t>‹N°›</a:t>
            </a:fld>
            <a:endParaRPr lang="fr-FR"/>
          </a:p>
        </p:txBody>
      </p:sp>
    </p:spTree>
    <p:extLst>
      <p:ext uri="{BB962C8B-B14F-4D97-AF65-F5344CB8AC3E}">
        <p14:creationId xmlns:p14="http://schemas.microsoft.com/office/powerpoint/2010/main" val="134902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BA99732-07AE-4F87-B9F9-F3C4F6ADAF5B}" type="datetimeFigureOut">
              <a:rPr lang="fr-FR" smtClean="0"/>
              <a:t>27/08/2019</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B3961C-705F-4F3E-9A22-FDB9AF984970}" type="slidenum">
              <a:rPr lang="fr-FR" smtClean="0"/>
              <a:t>‹N°›</a:t>
            </a:fld>
            <a:endParaRPr lang="fr-FR"/>
          </a:p>
        </p:txBody>
      </p:sp>
    </p:spTree>
    <p:extLst>
      <p:ext uri="{BB962C8B-B14F-4D97-AF65-F5344CB8AC3E}">
        <p14:creationId xmlns:p14="http://schemas.microsoft.com/office/powerpoint/2010/main" val="1019694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BA99732-07AE-4F87-B9F9-F3C4F6ADAF5B}" type="datetimeFigureOut">
              <a:rPr lang="fr-FR" smtClean="0"/>
              <a:t>27/08/2019</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7B3961C-705F-4F3E-9A22-FDB9AF984970}" type="slidenum">
              <a:rPr lang="fr-FR" smtClean="0"/>
              <a:t>‹N°›</a:t>
            </a:fld>
            <a:endParaRPr lang="fr-FR"/>
          </a:p>
        </p:txBody>
      </p:sp>
    </p:spTree>
    <p:extLst>
      <p:ext uri="{BB962C8B-B14F-4D97-AF65-F5344CB8AC3E}">
        <p14:creationId xmlns:p14="http://schemas.microsoft.com/office/powerpoint/2010/main" val="2021879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FBA99732-07AE-4F87-B9F9-F3C4F6ADAF5B}" type="datetimeFigureOut">
              <a:rPr lang="fr-FR" smtClean="0"/>
              <a:t>27/08/2019</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7B3961C-705F-4F3E-9A22-FDB9AF984970}" type="slidenum">
              <a:rPr lang="fr-FR" smtClean="0"/>
              <a:t>‹N°›</a:t>
            </a:fld>
            <a:endParaRPr lang="fr-FR"/>
          </a:p>
        </p:txBody>
      </p:sp>
    </p:spTree>
    <p:extLst>
      <p:ext uri="{BB962C8B-B14F-4D97-AF65-F5344CB8AC3E}">
        <p14:creationId xmlns:p14="http://schemas.microsoft.com/office/powerpoint/2010/main" val="298310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FBA99732-07AE-4F87-B9F9-F3C4F6ADAF5B}" type="datetimeFigureOut">
              <a:rPr lang="fr-FR" smtClean="0"/>
              <a:t>27/08/2019</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7B3961C-705F-4F3E-9A22-FDB9AF984970}" type="slidenum">
              <a:rPr lang="fr-FR" smtClean="0"/>
              <a:t>‹N°›</a:t>
            </a:fld>
            <a:endParaRPr lang="fr-FR"/>
          </a:p>
        </p:txBody>
      </p:sp>
    </p:spTree>
    <p:extLst>
      <p:ext uri="{BB962C8B-B14F-4D97-AF65-F5344CB8AC3E}">
        <p14:creationId xmlns:p14="http://schemas.microsoft.com/office/powerpoint/2010/main" val="2926941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FBA99732-07AE-4F87-B9F9-F3C4F6ADAF5B}" type="datetimeFigureOut">
              <a:rPr lang="fr-FR" smtClean="0"/>
              <a:t>27/08/2019</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7B3961C-705F-4F3E-9A22-FDB9AF984970}" type="slidenum">
              <a:rPr lang="fr-FR" smtClean="0"/>
              <a:t>‹N°›</a:t>
            </a:fld>
            <a:endParaRPr lang="fr-FR"/>
          </a:p>
        </p:txBody>
      </p:sp>
    </p:spTree>
    <p:extLst>
      <p:ext uri="{BB962C8B-B14F-4D97-AF65-F5344CB8AC3E}">
        <p14:creationId xmlns:p14="http://schemas.microsoft.com/office/powerpoint/2010/main" val="318261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A99732-07AE-4F87-B9F9-F3C4F6ADAF5B}" type="datetimeFigureOut">
              <a:rPr lang="fr-FR" smtClean="0"/>
              <a:t>27/08/2019</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7B3961C-705F-4F3E-9A22-FDB9AF984970}" type="slidenum">
              <a:rPr lang="fr-FR" smtClean="0"/>
              <a:t>‹N°›</a:t>
            </a:fld>
            <a:endParaRPr lang="fr-FR"/>
          </a:p>
        </p:txBody>
      </p:sp>
    </p:spTree>
    <p:extLst>
      <p:ext uri="{BB962C8B-B14F-4D97-AF65-F5344CB8AC3E}">
        <p14:creationId xmlns:p14="http://schemas.microsoft.com/office/powerpoint/2010/main" val="2816097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FBA99732-07AE-4F87-B9F9-F3C4F6ADAF5B}" type="datetimeFigureOut">
              <a:rPr lang="fr-FR" smtClean="0"/>
              <a:t>27/08/2019</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7B3961C-705F-4F3E-9A22-FDB9AF984970}" type="slidenum">
              <a:rPr lang="fr-FR" smtClean="0"/>
              <a:t>‹N°›</a:t>
            </a:fld>
            <a:endParaRPr lang="fr-FR"/>
          </a:p>
        </p:txBody>
      </p:sp>
    </p:spTree>
    <p:extLst>
      <p:ext uri="{BB962C8B-B14F-4D97-AF65-F5344CB8AC3E}">
        <p14:creationId xmlns:p14="http://schemas.microsoft.com/office/powerpoint/2010/main" val="599392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FBA99732-07AE-4F87-B9F9-F3C4F6ADAF5B}" type="datetimeFigureOut">
              <a:rPr lang="fr-FR" smtClean="0"/>
              <a:t>27/08/2019</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B3961C-705F-4F3E-9A22-FDB9AF984970}" type="slidenum">
              <a:rPr lang="fr-FR" smtClean="0"/>
              <a:t>‹N°›</a:t>
            </a:fld>
            <a:endParaRPr lang="fr-FR"/>
          </a:p>
        </p:txBody>
      </p:sp>
    </p:spTree>
    <p:extLst>
      <p:ext uri="{BB962C8B-B14F-4D97-AF65-F5344CB8AC3E}">
        <p14:creationId xmlns:p14="http://schemas.microsoft.com/office/powerpoint/2010/main" val="1864547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BA99732-07AE-4F87-B9F9-F3C4F6ADAF5B}" type="datetimeFigureOut">
              <a:rPr lang="fr-FR" smtClean="0"/>
              <a:t>27/08/2019</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7B3961C-705F-4F3E-9A22-FDB9AF984970}" type="slidenum">
              <a:rPr lang="fr-FR" smtClean="0"/>
              <a:t>‹N°›</a:t>
            </a:fld>
            <a:endParaRPr lang="fr-FR"/>
          </a:p>
        </p:txBody>
      </p:sp>
    </p:spTree>
    <p:extLst>
      <p:ext uri="{BB962C8B-B14F-4D97-AF65-F5344CB8AC3E}">
        <p14:creationId xmlns:p14="http://schemas.microsoft.com/office/powerpoint/2010/main" val="2292689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package" Target="../embeddings/Feuille_de_calcul_Microsoft_Excel_prenant_en_charge_les_macros1.xlsm"/></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15.xml"/><Relationship Id="rId7" Type="http://schemas.openxmlformats.org/officeDocument/2006/relationships/slide" Target="slide25.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0.xml"/><Relationship Id="rId10" Type="http://schemas.openxmlformats.org/officeDocument/2006/relationships/slide" Target="slide2.xml"/><Relationship Id="rId4" Type="http://schemas.openxmlformats.org/officeDocument/2006/relationships/slide" Target="slide17.xml"/><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slide" Target="slide13.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bin"/><Relationship Id="rId5" Type="http://schemas.openxmlformats.org/officeDocument/2006/relationships/slide" Target="slide19.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3.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1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1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 Target="slide13.xml"/><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2.bin"/><Relationship Id="rId5" Type="http://schemas.openxmlformats.org/officeDocument/2006/relationships/slide" Target="slide22.xml"/><Relationship Id="rId4" Type="http://schemas.openxmlformats.org/officeDocument/2006/relationships/image" Target="../media/image35.png"/><Relationship Id="rId9" Type="http://schemas.openxmlformats.org/officeDocument/2006/relationships/image" Target="../media/image34.wmf"/></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 Target="slide13.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 Target="slide13.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Guide Utilisateur fichier Exploitation </a:t>
            </a:r>
            <a:r>
              <a:rPr lang="fr-FR" dirty="0" err="1" smtClean="0"/>
              <a:t>Agrolog</a:t>
            </a:r>
            <a:endParaRPr lang="fr-FR" dirty="0"/>
          </a:p>
        </p:txBody>
      </p:sp>
      <p:sp>
        <p:nvSpPr>
          <p:cNvPr id="3" name="Sous-titre 2"/>
          <p:cNvSpPr>
            <a:spLocks noGrp="1"/>
          </p:cNvSpPr>
          <p:nvPr>
            <p:ph type="subTitle" idx="1"/>
          </p:nvPr>
        </p:nvSpPr>
        <p:spPr/>
        <p:txBody>
          <a:bodyPr>
            <a:normAutofit/>
          </a:bodyPr>
          <a:lstStyle/>
          <a:p>
            <a:r>
              <a:rPr lang="fr-FR" dirty="0" smtClean="0"/>
              <a:t>Partie planification</a:t>
            </a:r>
          </a:p>
        </p:txBody>
      </p:sp>
      <p:sp>
        <p:nvSpPr>
          <p:cNvPr id="4" name="Parchemin horizontal 3"/>
          <p:cNvSpPr/>
          <p:nvPr/>
        </p:nvSpPr>
        <p:spPr>
          <a:xfrm>
            <a:off x="2589213" y="5903662"/>
            <a:ext cx="8237283" cy="825962"/>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t>Il est conseillé d’utiliser le mode d’affichage : « Mode Lecture </a:t>
            </a:r>
            <a:r>
              <a:rPr lang="fr-FR" dirty="0" smtClean="0"/>
              <a:t>»</a:t>
            </a:r>
          </a:p>
          <a:p>
            <a:pPr algn="ctr"/>
            <a:r>
              <a:rPr lang="fr-FR" dirty="0" smtClean="0"/>
              <a:t>Pour utiliser les macros du fichier « Excel support », l’enregistrer en local</a:t>
            </a:r>
            <a:endParaRPr lang="fr-FR" dirty="0"/>
          </a:p>
        </p:txBody>
      </p:sp>
      <p:pic>
        <p:nvPicPr>
          <p:cNvPr id="5" name="Image 4">
            <a:extLst>
              <a:ext uri="{FF2B5EF4-FFF2-40B4-BE49-F238E27FC236}">
                <a16:creationId xmlns="" xmlns:xdr="http://schemas.openxmlformats.org/drawingml/2006/spreadsheetDrawing" xmlns:a16="http://schemas.microsoft.com/office/drawing/2014/main" xmlns:lc="http://schemas.openxmlformats.org/drawingml/2006/lockedCanvas" id="{00000000-0008-0000-0600-0000030000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000" y="1269000"/>
            <a:ext cx="2160000" cy="1089855"/>
          </a:xfrm>
          <a:prstGeom prst="rect">
            <a:avLst/>
          </a:prstGeom>
          <a:ln>
            <a:solidFill>
              <a:sysClr val="windowText" lastClr="000000"/>
            </a:solidFill>
          </a:ln>
        </p:spPr>
      </p:pic>
      <p:graphicFrame>
        <p:nvGraphicFramePr>
          <p:cNvPr id="6" name="Objet 5"/>
          <p:cNvGraphicFramePr>
            <a:graphicFrameLocks noChangeAspect="1"/>
          </p:cNvGraphicFramePr>
          <p:nvPr>
            <p:extLst>
              <p:ext uri="{D42A27DB-BD31-4B8C-83A1-F6EECF244321}">
                <p14:modId xmlns:p14="http://schemas.microsoft.com/office/powerpoint/2010/main" val="467278486"/>
              </p:ext>
            </p:extLst>
          </p:nvPr>
        </p:nvGraphicFramePr>
        <p:xfrm>
          <a:off x="6065640" y="5442394"/>
          <a:ext cx="914400" cy="792163"/>
        </p:xfrm>
        <a:graphic>
          <a:graphicData uri="http://schemas.openxmlformats.org/presentationml/2006/ole">
            <mc:AlternateContent xmlns:mc="http://schemas.openxmlformats.org/markup-compatibility/2006">
              <mc:Choice xmlns:v="urn:schemas-microsoft-com:vml" Requires="v">
                <p:oleObj spid="_x0000_s3081" name="Feuille de calcul prenant en charge les macros" showAsIcon="1" r:id="rId4" imgW="914400" imgH="792360" progId="Excel.SheetMacroEnabled.12">
                  <p:embed/>
                </p:oleObj>
              </mc:Choice>
              <mc:Fallback>
                <p:oleObj name="Feuille de calcul prenant en charge les macros" showAsIcon="1" r:id="rId4" imgW="914400" imgH="792360" progId="Excel.SheetMacroEnabled.12">
                  <p:embed/>
                  <p:pic>
                    <p:nvPicPr>
                      <p:cNvPr id="0" name=""/>
                      <p:cNvPicPr/>
                      <p:nvPr/>
                    </p:nvPicPr>
                    <p:blipFill>
                      <a:blip r:embed="rId5"/>
                      <a:stretch>
                        <a:fillRect/>
                      </a:stretch>
                    </p:blipFill>
                    <p:spPr>
                      <a:xfrm>
                        <a:off x="6065640" y="5442394"/>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782339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Détail de chaque onglet :</a:t>
            </a:r>
            <a:br>
              <a:rPr lang="fr-FR" dirty="0" smtClean="0"/>
            </a:br>
            <a:r>
              <a:rPr lang="fr-FR" sz="2400" dirty="0" smtClean="0"/>
              <a:t>Validation : Validation</a:t>
            </a:r>
            <a:endParaRPr lang="fr-FR" dirty="0"/>
          </a:p>
        </p:txBody>
      </p:sp>
      <p:sp>
        <p:nvSpPr>
          <p:cNvPr id="3" name="Espace réservé du contenu 2"/>
          <p:cNvSpPr>
            <a:spLocks noGrp="1"/>
          </p:cNvSpPr>
          <p:nvPr>
            <p:ph idx="1"/>
          </p:nvPr>
        </p:nvSpPr>
        <p:spPr>
          <a:xfrm>
            <a:off x="2589212" y="2133600"/>
            <a:ext cx="8915400" cy="4724400"/>
          </a:xfrm>
        </p:spPr>
        <p:txBody>
          <a:bodyPr>
            <a:normAutofit lnSpcReduction="10000"/>
          </a:bodyPr>
          <a:lstStyle/>
          <a:p>
            <a:pPr marL="0" indent="0">
              <a:buNone/>
            </a:pPr>
            <a:r>
              <a:rPr lang="fr-FR" dirty="0" smtClean="0"/>
              <a:t>Toute la partie planification est susceptible d’être modifiée tout au long de la semaine, selon les besoins des clients, ou autres évènements exceptionnelles.</a:t>
            </a:r>
          </a:p>
          <a:p>
            <a:pPr marL="0" indent="0">
              <a:buNone/>
            </a:pPr>
            <a:r>
              <a:rPr lang="fr-FR" dirty="0" smtClean="0"/>
              <a:t>Il faut donc passer par une étape de validation des tournées une fois qu’elles ont réellement étaient effectuées. De ce fait, chaque jour, une opération de validation des tournées de la veille doit se faire.</a:t>
            </a:r>
          </a:p>
          <a:p>
            <a:pPr marL="0" indent="0">
              <a:buNone/>
            </a:pPr>
            <a:r>
              <a:rPr lang="fr-FR" dirty="0" smtClean="0"/>
              <a:t>Cet onglet permet de :</a:t>
            </a:r>
          </a:p>
          <a:p>
            <a:pPr lvl="1"/>
            <a:r>
              <a:rPr lang="fr-FR" dirty="0" smtClean="0"/>
              <a:t>Récupérer l’ensemble des tournées planifiées d’une journée souhaitée sous forme de tableau</a:t>
            </a:r>
          </a:p>
          <a:p>
            <a:pPr lvl="1"/>
            <a:r>
              <a:rPr lang="fr-FR" dirty="0" smtClean="0"/>
              <a:t>Modifier si besoin une partie de ces données pour que tout corresponde à la réalité</a:t>
            </a:r>
          </a:p>
          <a:p>
            <a:pPr lvl="1"/>
            <a:r>
              <a:rPr lang="fr-FR" dirty="0" smtClean="0"/>
              <a:t>Enregistrer les données, une fois la vérification faite</a:t>
            </a:r>
            <a:endParaRPr lang="fr-FR" dirty="0"/>
          </a:p>
          <a:p>
            <a:pPr marL="457200" lvl="1" indent="0">
              <a:buNone/>
            </a:pPr>
            <a:endParaRPr lang="fr-FR" dirty="0" smtClean="0"/>
          </a:p>
          <a:p>
            <a:pPr marL="57150" indent="0">
              <a:buNone/>
            </a:pPr>
            <a:r>
              <a:rPr lang="fr-FR" dirty="0" smtClean="0"/>
              <a:t>Une tournée qui a été validée de cette manière va ensuite être facturée. Tant qu’une tournée n’est pas validée, aucune facturation de cette dernière ne peut avoir lieu.</a:t>
            </a:r>
          </a:p>
        </p:txBody>
      </p:sp>
      <p:sp>
        <p:nvSpPr>
          <p:cNvPr id="4" name="Parchemin horizontal 3">
            <a:hlinkClick r:id="rId2" action="ppaction://hlinksldjump"/>
          </p:cNvPr>
          <p:cNvSpPr/>
          <p:nvPr/>
        </p:nvSpPr>
        <p:spPr>
          <a:xfrm>
            <a:off x="10680192" y="59500"/>
            <a:ext cx="1389888" cy="374904"/>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Sommaire</a:t>
            </a:r>
            <a:endParaRPr lang="fr-FR" dirty="0"/>
          </a:p>
        </p:txBody>
      </p:sp>
      <p:sp>
        <p:nvSpPr>
          <p:cNvPr id="5" name="ZoneTexte 4"/>
          <p:cNvSpPr txBox="1"/>
          <p:nvPr/>
        </p:nvSpPr>
        <p:spPr>
          <a:xfrm>
            <a:off x="-73152" y="768096"/>
            <a:ext cx="1691489" cy="369332"/>
          </a:xfrm>
          <a:prstGeom prst="rect">
            <a:avLst/>
          </a:prstGeom>
          <a:noFill/>
        </p:spPr>
        <p:txBody>
          <a:bodyPr wrap="none" rtlCol="0">
            <a:spAutoFit/>
          </a:bodyPr>
          <a:lstStyle/>
          <a:p>
            <a:r>
              <a:rPr lang="fr-FR" dirty="0" smtClean="0">
                <a:solidFill>
                  <a:schemeClr val="bg1"/>
                </a:solidFill>
              </a:rPr>
              <a:t>I Présentation</a:t>
            </a:r>
            <a:endParaRPr lang="fr-FR" dirty="0">
              <a:solidFill>
                <a:schemeClr val="bg1"/>
              </a:solidFill>
            </a:endParaRPr>
          </a:p>
        </p:txBody>
      </p:sp>
    </p:spTree>
    <p:extLst>
      <p:ext uri="{BB962C8B-B14F-4D97-AF65-F5344CB8AC3E}">
        <p14:creationId xmlns:p14="http://schemas.microsoft.com/office/powerpoint/2010/main" val="2159974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Détail de chaque onglet :</a:t>
            </a:r>
            <a:br>
              <a:rPr lang="fr-FR" dirty="0" smtClean="0"/>
            </a:br>
            <a:r>
              <a:rPr lang="fr-FR" sz="2400" dirty="0" smtClean="0"/>
              <a:t>Validation : Données Validées</a:t>
            </a:r>
            <a:endParaRPr lang="fr-FR" dirty="0"/>
          </a:p>
        </p:txBody>
      </p:sp>
      <p:sp>
        <p:nvSpPr>
          <p:cNvPr id="3" name="Espace réservé du contenu 2"/>
          <p:cNvSpPr>
            <a:spLocks noGrp="1"/>
          </p:cNvSpPr>
          <p:nvPr>
            <p:ph idx="1"/>
          </p:nvPr>
        </p:nvSpPr>
        <p:spPr>
          <a:xfrm>
            <a:off x="2589212" y="2133600"/>
            <a:ext cx="8915400" cy="4660392"/>
          </a:xfrm>
        </p:spPr>
        <p:txBody>
          <a:bodyPr>
            <a:normAutofit/>
          </a:bodyPr>
          <a:lstStyle/>
          <a:p>
            <a:pPr marL="0" indent="0">
              <a:buNone/>
            </a:pPr>
            <a:r>
              <a:rPr lang="fr-FR" dirty="0" smtClean="0"/>
              <a:t>Une fois qu’une tournée est validée, elle sera ensuite facturée à un client, ce qui peut donner lieu à une demande d’information sur celle-ci de la part du client.</a:t>
            </a:r>
          </a:p>
          <a:p>
            <a:pPr marL="0" indent="0">
              <a:buNone/>
            </a:pPr>
            <a:r>
              <a:rPr lang="fr-FR" dirty="0" smtClean="0"/>
              <a:t>Il peut également être utile à l’exploitant de revoir des données enregistrées.</a:t>
            </a:r>
          </a:p>
          <a:p>
            <a:pPr marL="0" indent="0">
              <a:buNone/>
            </a:pPr>
            <a:endParaRPr lang="fr-FR" dirty="0" smtClean="0"/>
          </a:p>
          <a:p>
            <a:pPr marL="0" indent="0">
              <a:buNone/>
            </a:pPr>
            <a:r>
              <a:rPr lang="fr-FR" dirty="0" smtClean="0"/>
              <a:t>Cet onglet permet de :</a:t>
            </a:r>
          </a:p>
          <a:p>
            <a:pPr lvl="1"/>
            <a:r>
              <a:rPr lang="fr-FR" dirty="0" smtClean="0"/>
              <a:t>Rechercher une tournée spécifique selon son numéro, et éventuellement la modifier si elle n’a pas encore été facturée</a:t>
            </a:r>
          </a:p>
          <a:p>
            <a:pPr lvl="1"/>
            <a:r>
              <a:rPr lang="fr-FR" dirty="0" smtClean="0"/>
              <a:t>Rechercher l’ensemble des tournées validées sur une journée souhaitée</a:t>
            </a:r>
          </a:p>
          <a:p>
            <a:pPr lvl="1"/>
            <a:r>
              <a:rPr lang="fr-FR" dirty="0" smtClean="0"/>
              <a:t>Créer une tournée à une date souhaitée sur un mois qui n’est pas encore facturé</a:t>
            </a:r>
          </a:p>
          <a:p>
            <a:pPr lvl="1"/>
            <a:endParaRPr lang="fr-FR" dirty="0" smtClean="0"/>
          </a:p>
          <a:p>
            <a:pPr marL="57150" indent="0">
              <a:buNone/>
            </a:pPr>
            <a:r>
              <a:rPr lang="fr-FR" dirty="0" smtClean="0"/>
              <a:t>Si une modification de tournée est effectuée, toutes les données précédentes sont tracées, afin de pouvoir revoir les anciennes valeurs de chaque champ.</a:t>
            </a:r>
          </a:p>
        </p:txBody>
      </p:sp>
      <p:sp>
        <p:nvSpPr>
          <p:cNvPr id="4" name="Parchemin horizontal 3">
            <a:hlinkClick r:id="rId2" action="ppaction://hlinksldjump"/>
          </p:cNvPr>
          <p:cNvSpPr/>
          <p:nvPr/>
        </p:nvSpPr>
        <p:spPr>
          <a:xfrm>
            <a:off x="10680192" y="59500"/>
            <a:ext cx="1389888" cy="374904"/>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Sommaire</a:t>
            </a:r>
            <a:endParaRPr lang="fr-FR" dirty="0"/>
          </a:p>
        </p:txBody>
      </p:sp>
      <p:sp>
        <p:nvSpPr>
          <p:cNvPr id="5" name="ZoneTexte 4"/>
          <p:cNvSpPr txBox="1"/>
          <p:nvPr/>
        </p:nvSpPr>
        <p:spPr>
          <a:xfrm>
            <a:off x="-73152" y="768096"/>
            <a:ext cx="1691489" cy="369332"/>
          </a:xfrm>
          <a:prstGeom prst="rect">
            <a:avLst/>
          </a:prstGeom>
          <a:noFill/>
        </p:spPr>
        <p:txBody>
          <a:bodyPr wrap="none" rtlCol="0">
            <a:spAutoFit/>
          </a:bodyPr>
          <a:lstStyle/>
          <a:p>
            <a:r>
              <a:rPr lang="fr-FR" dirty="0" smtClean="0">
                <a:solidFill>
                  <a:schemeClr val="bg1"/>
                </a:solidFill>
              </a:rPr>
              <a:t>I Présentation</a:t>
            </a:r>
            <a:endParaRPr lang="fr-FR" dirty="0">
              <a:solidFill>
                <a:schemeClr val="bg1"/>
              </a:solidFill>
            </a:endParaRPr>
          </a:p>
        </p:txBody>
      </p:sp>
    </p:spTree>
    <p:extLst>
      <p:ext uri="{BB962C8B-B14F-4D97-AF65-F5344CB8AC3E}">
        <p14:creationId xmlns:p14="http://schemas.microsoft.com/office/powerpoint/2010/main" val="51454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Détail de chaque onglet :</a:t>
            </a:r>
            <a:br>
              <a:rPr lang="fr-FR" dirty="0" smtClean="0"/>
            </a:br>
            <a:r>
              <a:rPr lang="fr-FR" sz="2400" dirty="0" smtClean="0"/>
              <a:t>Validation : Planning Transporteur</a:t>
            </a:r>
            <a:endParaRPr lang="fr-FR" dirty="0"/>
          </a:p>
        </p:txBody>
      </p:sp>
      <p:sp>
        <p:nvSpPr>
          <p:cNvPr id="3" name="Espace réservé du contenu 2"/>
          <p:cNvSpPr>
            <a:spLocks noGrp="1"/>
          </p:cNvSpPr>
          <p:nvPr>
            <p:ph idx="1"/>
          </p:nvPr>
        </p:nvSpPr>
        <p:spPr>
          <a:xfrm>
            <a:off x="2589212" y="2133600"/>
            <a:ext cx="8915400" cy="4660392"/>
          </a:xfrm>
        </p:spPr>
        <p:txBody>
          <a:bodyPr>
            <a:normAutofit/>
          </a:bodyPr>
          <a:lstStyle/>
          <a:p>
            <a:pPr marL="0" indent="0">
              <a:buNone/>
            </a:pPr>
            <a:r>
              <a:rPr lang="fr-FR" dirty="0" smtClean="0"/>
              <a:t>Afin de faciliter le processus de facturation et de contrôle des factures des transporteurs, un système de pré-facturation est disponible via cet onglet.</a:t>
            </a:r>
          </a:p>
          <a:p>
            <a:pPr marL="0" indent="0">
              <a:buNone/>
            </a:pPr>
            <a:endParaRPr lang="fr-FR" dirty="0"/>
          </a:p>
          <a:p>
            <a:pPr marL="0" indent="0">
              <a:buNone/>
            </a:pPr>
            <a:r>
              <a:rPr lang="fr-FR" dirty="0" smtClean="0"/>
              <a:t>Ici, il est possible, pour un transporteur et une semaine donnés de :</a:t>
            </a:r>
          </a:p>
          <a:p>
            <a:pPr lvl="1"/>
            <a:r>
              <a:rPr lang="fr-FR" dirty="0" smtClean="0"/>
              <a:t>Récapituler les différents trajets effectués de manière synthétique</a:t>
            </a:r>
          </a:p>
          <a:p>
            <a:pPr lvl="1"/>
            <a:r>
              <a:rPr lang="fr-FR" dirty="0" smtClean="0"/>
              <a:t>Lister l’ensemble des trajets effectués de façon détaillé</a:t>
            </a:r>
          </a:p>
          <a:p>
            <a:pPr lvl="1"/>
            <a:r>
              <a:rPr lang="fr-FR" dirty="0" smtClean="0"/>
              <a:t>Créer un fichier Excel reprenant toutes ces informations</a:t>
            </a:r>
          </a:p>
          <a:p>
            <a:pPr lvl="1"/>
            <a:endParaRPr lang="fr-FR" dirty="0"/>
          </a:p>
          <a:p>
            <a:pPr marL="57150" indent="0">
              <a:buNone/>
            </a:pPr>
            <a:r>
              <a:rPr lang="fr-FR" dirty="0" smtClean="0"/>
              <a:t>Le fichier Excel ainsi créé pourra être vérifié par le transporteur concerné. En cas de désaccord, il est alors possible de modifier ou de créer des tournées via l’onglet « Données Validées ».</a:t>
            </a:r>
          </a:p>
        </p:txBody>
      </p:sp>
      <p:sp>
        <p:nvSpPr>
          <p:cNvPr id="4" name="Parchemin horizontal 3">
            <a:hlinkClick r:id="rId2" action="ppaction://hlinksldjump"/>
          </p:cNvPr>
          <p:cNvSpPr/>
          <p:nvPr/>
        </p:nvSpPr>
        <p:spPr>
          <a:xfrm>
            <a:off x="10680192" y="59500"/>
            <a:ext cx="1389888" cy="374904"/>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Sommaire</a:t>
            </a:r>
            <a:endParaRPr lang="fr-FR" dirty="0"/>
          </a:p>
        </p:txBody>
      </p:sp>
      <p:sp>
        <p:nvSpPr>
          <p:cNvPr id="5" name="ZoneTexte 4"/>
          <p:cNvSpPr txBox="1"/>
          <p:nvPr/>
        </p:nvSpPr>
        <p:spPr>
          <a:xfrm>
            <a:off x="-73152" y="768096"/>
            <a:ext cx="1691489" cy="369332"/>
          </a:xfrm>
          <a:prstGeom prst="rect">
            <a:avLst/>
          </a:prstGeom>
          <a:noFill/>
        </p:spPr>
        <p:txBody>
          <a:bodyPr wrap="none" rtlCol="0">
            <a:spAutoFit/>
          </a:bodyPr>
          <a:lstStyle/>
          <a:p>
            <a:r>
              <a:rPr lang="fr-FR" dirty="0" smtClean="0">
                <a:solidFill>
                  <a:schemeClr val="bg1"/>
                </a:solidFill>
              </a:rPr>
              <a:t>I Présentation</a:t>
            </a:r>
            <a:endParaRPr lang="fr-FR" dirty="0">
              <a:solidFill>
                <a:schemeClr val="bg1"/>
              </a:solidFill>
            </a:endParaRPr>
          </a:p>
        </p:txBody>
      </p:sp>
    </p:spTree>
    <p:extLst>
      <p:ext uri="{BB962C8B-B14F-4D97-AF65-F5344CB8AC3E}">
        <p14:creationId xmlns:p14="http://schemas.microsoft.com/office/powerpoint/2010/main" val="2447106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a:r>
            <a:br>
              <a:rPr lang="fr-FR" dirty="0"/>
            </a:br>
            <a:r>
              <a:rPr lang="fr-FR" dirty="0"/>
              <a:t>Sommaire</a:t>
            </a:r>
          </a:p>
        </p:txBody>
      </p:sp>
      <p:sp>
        <p:nvSpPr>
          <p:cNvPr id="3" name="Espace réservé du contenu 2"/>
          <p:cNvSpPr>
            <a:spLocks noGrp="1"/>
          </p:cNvSpPr>
          <p:nvPr>
            <p:ph idx="1"/>
          </p:nvPr>
        </p:nvSpPr>
        <p:spPr>
          <a:xfrm>
            <a:off x="2589212" y="2133600"/>
            <a:ext cx="8915400" cy="4724400"/>
          </a:xfrm>
        </p:spPr>
        <p:txBody>
          <a:bodyPr>
            <a:normAutofit/>
          </a:bodyPr>
          <a:lstStyle/>
          <a:p>
            <a:r>
              <a:rPr lang="fr-FR" dirty="0" smtClean="0"/>
              <a:t>Exemple de création d’un planning :</a:t>
            </a:r>
          </a:p>
          <a:p>
            <a:pPr lvl="1"/>
            <a:r>
              <a:rPr lang="fr-FR" dirty="0" smtClean="0"/>
              <a:t>Paramétrage </a:t>
            </a:r>
            <a:r>
              <a:rPr lang="fr-FR" dirty="0">
                <a:hlinkClick r:id="rId2" action="ppaction://hlinksldjump"/>
              </a:rPr>
              <a:t>►</a:t>
            </a:r>
            <a:endParaRPr lang="fr-FR" dirty="0" smtClean="0"/>
          </a:p>
          <a:p>
            <a:pPr lvl="1"/>
            <a:r>
              <a:rPr lang="fr-FR" dirty="0" smtClean="0"/>
              <a:t>Planification :</a:t>
            </a:r>
          </a:p>
          <a:p>
            <a:pPr lvl="2"/>
            <a:r>
              <a:rPr lang="fr-FR" dirty="0" smtClean="0"/>
              <a:t>Tournée Matière Véhicule </a:t>
            </a:r>
            <a:r>
              <a:rPr lang="fr-FR" dirty="0">
                <a:hlinkClick r:id="rId3" action="ppaction://hlinksldjump"/>
              </a:rPr>
              <a:t>►</a:t>
            </a:r>
            <a:endParaRPr lang="fr-FR" dirty="0" smtClean="0"/>
          </a:p>
          <a:p>
            <a:pPr lvl="2"/>
            <a:r>
              <a:rPr lang="fr-FR" dirty="0" smtClean="0"/>
              <a:t>Affectation Chauffeur </a:t>
            </a:r>
            <a:r>
              <a:rPr lang="fr-FR" dirty="0">
                <a:hlinkClick r:id="rId4" action="ppaction://hlinksldjump"/>
              </a:rPr>
              <a:t>►</a:t>
            </a:r>
            <a:endParaRPr lang="fr-FR" dirty="0" smtClean="0"/>
          </a:p>
          <a:p>
            <a:pPr lvl="2"/>
            <a:r>
              <a:rPr lang="fr-FR" dirty="0" smtClean="0"/>
              <a:t>Planning Chauffeur </a:t>
            </a:r>
            <a:r>
              <a:rPr lang="fr-FR" dirty="0">
                <a:hlinkClick r:id="rId5" action="ppaction://hlinksldjump"/>
              </a:rPr>
              <a:t>►</a:t>
            </a:r>
            <a:endParaRPr lang="fr-FR" dirty="0" smtClean="0"/>
          </a:p>
          <a:p>
            <a:pPr lvl="1"/>
            <a:r>
              <a:rPr lang="fr-FR" dirty="0" smtClean="0"/>
              <a:t>Validation :</a:t>
            </a:r>
          </a:p>
          <a:p>
            <a:pPr lvl="2"/>
            <a:r>
              <a:rPr lang="fr-FR" dirty="0"/>
              <a:t>Validation </a:t>
            </a:r>
            <a:r>
              <a:rPr lang="fr-FR" dirty="0">
                <a:hlinkClick r:id="rId6" action="ppaction://hlinksldjump"/>
              </a:rPr>
              <a:t>►</a:t>
            </a:r>
            <a:endParaRPr lang="fr-FR" dirty="0" smtClean="0"/>
          </a:p>
          <a:p>
            <a:pPr lvl="2"/>
            <a:r>
              <a:rPr lang="fr-FR" dirty="0"/>
              <a:t>Données </a:t>
            </a:r>
            <a:r>
              <a:rPr lang="fr-FR" dirty="0" smtClean="0"/>
              <a:t>Validées </a:t>
            </a:r>
            <a:r>
              <a:rPr lang="fr-FR" dirty="0">
                <a:hlinkClick r:id="rId7" action="ppaction://hlinksldjump"/>
              </a:rPr>
              <a:t>►</a:t>
            </a:r>
            <a:endParaRPr lang="fr-FR" dirty="0" smtClean="0"/>
          </a:p>
          <a:p>
            <a:pPr lvl="2"/>
            <a:r>
              <a:rPr lang="fr-FR" dirty="0"/>
              <a:t>Planning </a:t>
            </a:r>
            <a:r>
              <a:rPr lang="fr-FR" dirty="0" smtClean="0"/>
              <a:t>Transporteur </a:t>
            </a:r>
            <a:r>
              <a:rPr lang="fr-FR" dirty="0">
                <a:hlinkClick r:id="rId8" action="ppaction://hlinksldjump"/>
              </a:rPr>
              <a:t>►</a:t>
            </a:r>
            <a:endParaRPr lang="fr-FR" dirty="0" smtClean="0"/>
          </a:p>
        </p:txBody>
      </p:sp>
      <p:pic>
        <p:nvPicPr>
          <p:cNvPr id="15" name="Image 14">
            <a:extLst>
              <a:ext uri="{FF2B5EF4-FFF2-40B4-BE49-F238E27FC236}">
                <a16:creationId xmlns="" xmlns:xdr="http://schemas.openxmlformats.org/drawingml/2006/spreadsheetDrawing" xmlns:a16="http://schemas.microsoft.com/office/drawing/2014/main" xmlns:lc="http://schemas.openxmlformats.org/drawingml/2006/lockedCanvas" id="{00000000-0008-0000-0600-00000300000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57368" y="172255"/>
            <a:ext cx="1338000" cy="675110"/>
          </a:xfrm>
          <a:prstGeom prst="rect">
            <a:avLst/>
          </a:prstGeom>
          <a:ln>
            <a:solidFill>
              <a:sysClr val="windowText" lastClr="000000"/>
            </a:solidFill>
          </a:ln>
        </p:spPr>
      </p:pic>
      <p:sp>
        <p:nvSpPr>
          <p:cNvPr id="4" name="Parchemin vertical 3">
            <a:hlinkClick r:id="rId10" action="ppaction://hlinksldjump"/>
          </p:cNvPr>
          <p:cNvSpPr/>
          <p:nvPr/>
        </p:nvSpPr>
        <p:spPr>
          <a:xfrm>
            <a:off x="9226296" y="1905000"/>
            <a:ext cx="1965960" cy="1545336"/>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Partie</a:t>
            </a:r>
          </a:p>
          <a:p>
            <a:pPr algn="ctr"/>
            <a:r>
              <a:rPr lang="fr-FR" dirty="0" smtClean="0"/>
              <a:t>I</a:t>
            </a:r>
          </a:p>
          <a:p>
            <a:pPr algn="ctr"/>
            <a:r>
              <a:rPr lang="fr-FR" dirty="0" smtClean="0"/>
              <a:t>Présentation</a:t>
            </a:r>
            <a:endParaRPr lang="fr-FR" dirty="0"/>
          </a:p>
        </p:txBody>
      </p:sp>
      <p:sp>
        <p:nvSpPr>
          <p:cNvPr id="7" name="Parchemin horizontal 6"/>
          <p:cNvSpPr/>
          <p:nvPr/>
        </p:nvSpPr>
        <p:spPr>
          <a:xfrm>
            <a:off x="2697480" y="508329"/>
            <a:ext cx="2514600" cy="559265"/>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a:t>Partie II Exemple</a:t>
            </a:r>
          </a:p>
        </p:txBody>
      </p:sp>
    </p:spTree>
    <p:extLst>
      <p:ext uri="{BB962C8B-B14F-4D97-AF65-F5344CB8AC3E}">
        <p14:creationId xmlns:p14="http://schemas.microsoft.com/office/powerpoint/2010/main" val="3038262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Exemple de création </a:t>
            </a:r>
            <a:r>
              <a:rPr lang="fr-FR" dirty="0"/>
              <a:t>d’un </a:t>
            </a:r>
            <a:r>
              <a:rPr lang="fr-FR" dirty="0" smtClean="0"/>
              <a:t>planning :</a:t>
            </a:r>
            <a:br>
              <a:rPr lang="fr-FR" dirty="0" smtClean="0"/>
            </a:br>
            <a:r>
              <a:rPr lang="fr-FR" sz="2400" dirty="0"/>
              <a:t>Paramétrage</a:t>
            </a:r>
            <a:endParaRPr lang="fr-FR" dirty="0"/>
          </a:p>
        </p:txBody>
      </p:sp>
      <p:sp>
        <p:nvSpPr>
          <p:cNvPr id="7" name="Parchemin horizontal 6">
            <a:hlinkClick r:id="rId2" action="ppaction://hlinksldjump"/>
          </p:cNvPr>
          <p:cNvSpPr/>
          <p:nvPr/>
        </p:nvSpPr>
        <p:spPr>
          <a:xfrm>
            <a:off x="10680192" y="59500"/>
            <a:ext cx="1389888" cy="374904"/>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Sommaire</a:t>
            </a:r>
            <a:endParaRPr lang="fr-FR" dirty="0"/>
          </a:p>
        </p:txBody>
      </p:sp>
      <p:sp>
        <p:nvSpPr>
          <p:cNvPr id="8" name="ZoneTexte 7"/>
          <p:cNvSpPr txBox="1"/>
          <p:nvPr/>
        </p:nvSpPr>
        <p:spPr>
          <a:xfrm>
            <a:off x="192024" y="2264028"/>
            <a:ext cx="2352675" cy="923330"/>
          </a:xfrm>
          <a:prstGeom prst="rect">
            <a:avLst/>
          </a:prstGeom>
          <a:ln w="63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t>Création du listing des matières et des missions diverses :</a:t>
            </a:r>
            <a:endParaRPr lang="fr-FR" dirty="0"/>
          </a:p>
        </p:txBody>
      </p:sp>
      <p:pic>
        <p:nvPicPr>
          <p:cNvPr id="9" name="Image 8"/>
          <p:cNvPicPr>
            <a:picLocks noChangeAspect="1"/>
          </p:cNvPicPr>
          <p:nvPr/>
        </p:nvPicPr>
        <p:blipFill>
          <a:blip r:embed="rId3"/>
          <a:stretch>
            <a:fillRect/>
          </a:stretch>
        </p:blipFill>
        <p:spPr>
          <a:xfrm>
            <a:off x="192024" y="3200701"/>
            <a:ext cx="2352675" cy="1647825"/>
          </a:xfrm>
          <a:prstGeom prst="rect">
            <a:avLst/>
          </a:prstGeom>
          <a:ln>
            <a:solidFill>
              <a:schemeClr val="accent1"/>
            </a:solidFill>
          </a:ln>
        </p:spPr>
      </p:pic>
      <p:pic>
        <p:nvPicPr>
          <p:cNvPr id="10" name="Image 9"/>
          <p:cNvPicPr>
            <a:picLocks noChangeAspect="1"/>
          </p:cNvPicPr>
          <p:nvPr/>
        </p:nvPicPr>
        <p:blipFill>
          <a:blip r:embed="rId4"/>
          <a:stretch>
            <a:fillRect/>
          </a:stretch>
        </p:blipFill>
        <p:spPr>
          <a:xfrm>
            <a:off x="192024" y="4851574"/>
            <a:ext cx="3352800" cy="1876425"/>
          </a:xfrm>
          <a:prstGeom prst="rect">
            <a:avLst/>
          </a:prstGeom>
          <a:ln>
            <a:solidFill>
              <a:schemeClr val="accent1"/>
            </a:solidFill>
          </a:ln>
        </p:spPr>
      </p:pic>
      <p:pic>
        <p:nvPicPr>
          <p:cNvPr id="11" name="Image 10"/>
          <p:cNvPicPr>
            <a:picLocks noChangeAspect="1"/>
          </p:cNvPicPr>
          <p:nvPr/>
        </p:nvPicPr>
        <p:blipFill>
          <a:blip r:embed="rId5"/>
          <a:stretch>
            <a:fillRect/>
          </a:stretch>
        </p:blipFill>
        <p:spPr>
          <a:xfrm>
            <a:off x="3640455" y="2492414"/>
            <a:ext cx="8429625" cy="1743075"/>
          </a:xfrm>
          <a:prstGeom prst="rect">
            <a:avLst/>
          </a:prstGeom>
          <a:ln>
            <a:solidFill>
              <a:schemeClr val="accent1"/>
            </a:solidFill>
          </a:ln>
        </p:spPr>
      </p:pic>
      <p:sp>
        <p:nvSpPr>
          <p:cNvPr id="12" name="ZoneTexte 11"/>
          <p:cNvSpPr txBox="1"/>
          <p:nvPr/>
        </p:nvSpPr>
        <p:spPr>
          <a:xfrm>
            <a:off x="3640455" y="1840992"/>
            <a:ext cx="8429625" cy="646331"/>
          </a:xfrm>
          <a:prstGeom prst="rect">
            <a:avLst/>
          </a:prstGeom>
          <a:ln w="6350"/>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t>Création de la liste des tournées avec les matières disponibles ainsi que le temps prévu pour les réaliser :</a:t>
            </a:r>
            <a:endParaRPr lang="fr-FR" dirty="0"/>
          </a:p>
        </p:txBody>
      </p:sp>
      <p:pic>
        <p:nvPicPr>
          <p:cNvPr id="13" name="Image 12"/>
          <p:cNvPicPr>
            <a:picLocks noChangeAspect="1"/>
          </p:cNvPicPr>
          <p:nvPr/>
        </p:nvPicPr>
        <p:blipFill rotWithShape="1">
          <a:blip r:embed="rId6"/>
          <a:srcRect b="9011"/>
          <a:stretch/>
        </p:blipFill>
        <p:spPr>
          <a:xfrm>
            <a:off x="8517255" y="4327318"/>
            <a:ext cx="3552825" cy="2400681"/>
          </a:xfrm>
          <a:prstGeom prst="rect">
            <a:avLst/>
          </a:prstGeom>
          <a:ln>
            <a:solidFill>
              <a:schemeClr val="accent1"/>
            </a:solidFill>
          </a:ln>
        </p:spPr>
      </p:pic>
      <p:sp>
        <p:nvSpPr>
          <p:cNvPr id="15" name="ZoneTexte 14"/>
          <p:cNvSpPr txBox="1"/>
          <p:nvPr/>
        </p:nvSpPr>
        <p:spPr>
          <a:xfrm>
            <a:off x="-73152" y="768096"/>
            <a:ext cx="1309974" cy="369332"/>
          </a:xfrm>
          <a:prstGeom prst="rect">
            <a:avLst/>
          </a:prstGeom>
          <a:noFill/>
        </p:spPr>
        <p:txBody>
          <a:bodyPr wrap="none" rtlCol="0">
            <a:spAutoFit/>
          </a:bodyPr>
          <a:lstStyle/>
          <a:p>
            <a:r>
              <a:rPr lang="fr-FR" dirty="0" smtClean="0">
                <a:solidFill>
                  <a:schemeClr val="bg1"/>
                </a:solidFill>
              </a:rPr>
              <a:t>II Exemple</a:t>
            </a:r>
            <a:endParaRPr lang="fr-FR" dirty="0">
              <a:solidFill>
                <a:schemeClr val="bg1"/>
              </a:solidFill>
            </a:endParaRPr>
          </a:p>
        </p:txBody>
      </p:sp>
      <p:sp>
        <p:nvSpPr>
          <p:cNvPr id="16" name="ZoneTexte 15"/>
          <p:cNvSpPr txBox="1"/>
          <p:nvPr/>
        </p:nvSpPr>
        <p:spPr>
          <a:xfrm>
            <a:off x="3749513" y="4628122"/>
            <a:ext cx="3790569" cy="923330"/>
          </a:xfrm>
          <a:prstGeom prst="rect">
            <a:avLst/>
          </a:prstGeom>
          <a:ln w="6350"/>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t>Création des chauffeurs et transporteurs (ajouter « TR » aux transporteurs en colonne AB) :</a:t>
            </a:r>
            <a:endParaRPr lang="fr-FR" dirty="0"/>
          </a:p>
        </p:txBody>
      </p:sp>
      <p:sp>
        <p:nvSpPr>
          <p:cNvPr id="14" name="ZoneTexte 13"/>
          <p:cNvSpPr txBox="1"/>
          <p:nvPr/>
        </p:nvSpPr>
        <p:spPr>
          <a:xfrm>
            <a:off x="7296912" y="4317524"/>
            <a:ext cx="1211200" cy="646331"/>
          </a:xfrm>
          <a:prstGeom prst="rect">
            <a:avLst/>
          </a:prstGeom>
          <a:ln w="6350"/>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t>Création du parc :</a:t>
            </a:r>
            <a:endParaRPr lang="fr-FR" dirty="0"/>
          </a:p>
        </p:txBody>
      </p:sp>
      <p:pic>
        <p:nvPicPr>
          <p:cNvPr id="4" name="Image 3"/>
          <p:cNvPicPr>
            <a:picLocks noChangeAspect="1"/>
          </p:cNvPicPr>
          <p:nvPr/>
        </p:nvPicPr>
        <p:blipFill>
          <a:blip r:embed="rId7"/>
          <a:stretch>
            <a:fillRect/>
          </a:stretch>
        </p:blipFill>
        <p:spPr>
          <a:xfrm>
            <a:off x="3758657" y="5556876"/>
            <a:ext cx="3781425" cy="1209675"/>
          </a:xfrm>
          <a:prstGeom prst="rect">
            <a:avLst/>
          </a:prstGeom>
          <a:ln>
            <a:solidFill>
              <a:schemeClr val="accent1"/>
            </a:solidFill>
          </a:ln>
        </p:spPr>
      </p:pic>
    </p:spTree>
    <p:extLst>
      <p:ext uri="{BB962C8B-B14F-4D97-AF65-F5344CB8AC3E}">
        <p14:creationId xmlns:p14="http://schemas.microsoft.com/office/powerpoint/2010/main" val="1701501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Exemple de création d’un planning :</a:t>
            </a:r>
            <a:r>
              <a:rPr lang="fr-FR" dirty="0" smtClean="0"/>
              <a:t/>
            </a:r>
            <a:br>
              <a:rPr lang="fr-FR" dirty="0" smtClean="0"/>
            </a:br>
            <a:r>
              <a:rPr lang="fr-FR" sz="2400" dirty="0" smtClean="0"/>
              <a:t>Planification : Tournée Matière Véhicule</a:t>
            </a:r>
            <a:endParaRPr lang="fr-FR" dirty="0"/>
          </a:p>
        </p:txBody>
      </p:sp>
      <p:sp>
        <p:nvSpPr>
          <p:cNvPr id="4" name="Parchemin horizontal 3">
            <a:hlinkClick r:id="rId2" action="ppaction://hlinksldjump"/>
          </p:cNvPr>
          <p:cNvSpPr/>
          <p:nvPr/>
        </p:nvSpPr>
        <p:spPr>
          <a:xfrm>
            <a:off x="10680192" y="59500"/>
            <a:ext cx="1389888" cy="374904"/>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Sommaire</a:t>
            </a:r>
            <a:endParaRPr lang="fr-FR" dirty="0"/>
          </a:p>
        </p:txBody>
      </p:sp>
      <p:pic>
        <p:nvPicPr>
          <p:cNvPr id="6" name="Image 5"/>
          <p:cNvPicPr>
            <a:picLocks noChangeAspect="1"/>
          </p:cNvPicPr>
          <p:nvPr/>
        </p:nvPicPr>
        <p:blipFill>
          <a:blip r:embed="rId3"/>
          <a:stretch>
            <a:fillRect/>
          </a:stretch>
        </p:blipFill>
        <p:spPr>
          <a:xfrm>
            <a:off x="1935480" y="1622679"/>
            <a:ext cx="10134600" cy="5153025"/>
          </a:xfrm>
          <a:prstGeom prst="rect">
            <a:avLst/>
          </a:prstGeom>
          <a:ln>
            <a:solidFill>
              <a:schemeClr val="accent1"/>
            </a:solidFill>
          </a:ln>
        </p:spPr>
      </p:pic>
      <p:sp>
        <p:nvSpPr>
          <p:cNvPr id="7" name="Rectangle 6"/>
          <p:cNvSpPr/>
          <p:nvPr/>
        </p:nvSpPr>
        <p:spPr>
          <a:xfrm>
            <a:off x="5797296" y="4700016"/>
            <a:ext cx="2350008" cy="850392"/>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smtClean="0"/>
              <a:t>La liste des matières est faite en fonction de la tournée sélectionnée</a:t>
            </a:r>
            <a:endParaRPr lang="fr-FR" sz="1400" dirty="0"/>
          </a:p>
        </p:txBody>
      </p:sp>
      <p:sp>
        <p:nvSpPr>
          <p:cNvPr id="8" name="Rectangle 7"/>
          <p:cNvSpPr/>
          <p:nvPr/>
        </p:nvSpPr>
        <p:spPr>
          <a:xfrm>
            <a:off x="10680192" y="3691128"/>
            <a:ext cx="1389888" cy="850392"/>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smtClean="0"/>
              <a:t>Le commentaire est un texte libre</a:t>
            </a:r>
            <a:endParaRPr lang="fr-FR" sz="1400" dirty="0"/>
          </a:p>
        </p:txBody>
      </p:sp>
      <p:pic>
        <p:nvPicPr>
          <p:cNvPr id="3" name="Image 2"/>
          <p:cNvPicPr>
            <a:picLocks noChangeAspect="1"/>
          </p:cNvPicPr>
          <p:nvPr/>
        </p:nvPicPr>
        <p:blipFill>
          <a:blip r:embed="rId4"/>
          <a:stretch>
            <a:fillRect/>
          </a:stretch>
        </p:blipFill>
        <p:spPr>
          <a:xfrm>
            <a:off x="3490722" y="3102419"/>
            <a:ext cx="2247900" cy="438150"/>
          </a:xfrm>
          <a:prstGeom prst="rect">
            <a:avLst/>
          </a:prstGeom>
        </p:spPr>
      </p:pic>
      <p:pic>
        <p:nvPicPr>
          <p:cNvPr id="5" name="Image 4"/>
          <p:cNvPicPr>
            <a:picLocks noChangeAspect="1"/>
          </p:cNvPicPr>
          <p:nvPr/>
        </p:nvPicPr>
        <p:blipFill>
          <a:blip r:embed="rId5"/>
          <a:stretch>
            <a:fillRect/>
          </a:stretch>
        </p:blipFill>
        <p:spPr>
          <a:xfrm>
            <a:off x="2175319" y="5605272"/>
            <a:ext cx="1038225" cy="1171575"/>
          </a:xfrm>
          <a:prstGeom prst="rect">
            <a:avLst/>
          </a:prstGeom>
        </p:spPr>
      </p:pic>
      <p:sp>
        <p:nvSpPr>
          <p:cNvPr id="10" name="Rectangle 9"/>
          <p:cNvSpPr/>
          <p:nvPr/>
        </p:nvSpPr>
        <p:spPr>
          <a:xfrm>
            <a:off x="3222688" y="5905881"/>
            <a:ext cx="1861376" cy="850392"/>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smtClean="0"/>
              <a:t>Code couleur selon la destination de la tournée</a:t>
            </a:r>
            <a:endParaRPr lang="fr-FR" sz="1400" dirty="0"/>
          </a:p>
        </p:txBody>
      </p:sp>
      <p:sp>
        <p:nvSpPr>
          <p:cNvPr id="11" name="ZoneTexte 10"/>
          <p:cNvSpPr txBox="1"/>
          <p:nvPr/>
        </p:nvSpPr>
        <p:spPr>
          <a:xfrm>
            <a:off x="-73152" y="768096"/>
            <a:ext cx="1309974" cy="369332"/>
          </a:xfrm>
          <a:prstGeom prst="rect">
            <a:avLst/>
          </a:prstGeom>
          <a:noFill/>
        </p:spPr>
        <p:txBody>
          <a:bodyPr wrap="none" rtlCol="0">
            <a:spAutoFit/>
          </a:bodyPr>
          <a:lstStyle/>
          <a:p>
            <a:r>
              <a:rPr lang="fr-FR" dirty="0" smtClean="0">
                <a:solidFill>
                  <a:schemeClr val="bg1"/>
                </a:solidFill>
              </a:rPr>
              <a:t>II Exemple</a:t>
            </a:r>
            <a:endParaRPr lang="fr-FR" dirty="0">
              <a:solidFill>
                <a:schemeClr val="bg1"/>
              </a:solidFill>
            </a:endParaRPr>
          </a:p>
        </p:txBody>
      </p:sp>
    </p:spTree>
    <p:extLst>
      <p:ext uri="{BB962C8B-B14F-4D97-AF65-F5344CB8AC3E}">
        <p14:creationId xmlns:p14="http://schemas.microsoft.com/office/powerpoint/2010/main" val="3570523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Exemple de création d’un planning :</a:t>
            </a:r>
            <a:br>
              <a:rPr lang="fr-FR" dirty="0"/>
            </a:br>
            <a:r>
              <a:rPr lang="fr-FR" sz="2400" dirty="0"/>
              <a:t>Planification : Tournée Matière Véhicule</a:t>
            </a:r>
            <a:endParaRPr lang="fr-FR" dirty="0"/>
          </a:p>
        </p:txBody>
      </p:sp>
      <p:sp>
        <p:nvSpPr>
          <p:cNvPr id="3" name="Espace réservé du contenu 2"/>
          <p:cNvSpPr>
            <a:spLocks noGrp="1"/>
          </p:cNvSpPr>
          <p:nvPr>
            <p:ph idx="1"/>
          </p:nvPr>
        </p:nvSpPr>
        <p:spPr>
          <a:xfrm>
            <a:off x="2589212" y="2124456"/>
            <a:ext cx="8915400" cy="4724400"/>
          </a:xfrm>
        </p:spPr>
        <p:txBody>
          <a:bodyPr>
            <a:normAutofit lnSpcReduction="10000"/>
          </a:bodyPr>
          <a:lstStyle/>
          <a:p>
            <a:pPr marL="0" indent="0">
              <a:buNone/>
            </a:pPr>
            <a:r>
              <a:rPr lang="fr-FR" dirty="0" smtClean="0"/>
              <a:t>Les différentes trames disponibles sont les suivantes :</a:t>
            </a:r>
          </a:p>
          <a:p>
            <a:pPr lvl="1"/>
            <a:r>
              <a:rPr lang="fr-FR" dirty="0" smtClean="0"/>
              <a:t>1</a:t>
            </a:r>
            <a:r>
              <a:rPr lang="fr-FR" baseline="30000" dirty="0" smtClean="0"/>
              <a:t>er</a:t>
            </a:r>
            <a:r>
              <a:rPr lang="fr-FR" dirty="0" smtClean="0"/>
              <a:t> type : Trame de base / Jour férié + jour de la semaine / Trame vierge</a:t>
            </a:r>
          </a:p>
          <a:p>
            <a:pPr lvl="1"/>
            <a:r>
              <a:rPr lang="fr-FR" dirty="0" smtClean="0"/>
              <a:t>2</a:t>
            </a:r>
            <a:r>
              <a:rPr lang="fr-FR" baseline="30000" dirty="0" smtClean="0"/>
              <a:t>nd</a:t>
            </a:r>
            <a:r>
              <a:rPr lang="fr-FR" dirty="0" smtClean="0"/>
              <a:t> type : Semaine prochaine, actuelle ou dernière</a:t>
            </a:r>
          </a:p>
          <a:p>
            <a:pPr lvl="1"/>
            <a:endParaRPr lang="fr-FR" dirty="0" smtClean="0"/>
          </a:p>
          <a:p>
            <a:pPr marL="57150" indent="0">
              <a:buNone/>
            </a:pPr>
            <a:r>
              <a:rPr lang="fr-FR" dirty="0" smtClean="0"/>
              <a:t>Lorsque nous passons du dimanche au lundi, la trame « Semaine prochaine » devient inaccessible et il faut alors charger une trame du 1</a:t>
            </a:r>
            <a:r>
              <a:rPr lang="fr-FR" baseline="30000" dirty="0" smtClean="0"/>
              <a:t>er</a:t>
            </a:r>
            <a:r>
              <a:rPr lang="fr-FR" dirty="0" smtClean="0"/>
              <a:t> type qui va permettre d’accéder aux dates de la semaine suivante. </a:t>
            </a:r>
          </a:p>
          <a:p>
            <a:pPr marL="57150" indent="0">
              <a:buNone/>
            </a:pPr>
            <a:endParaRPr lang="fr-FR" dirty="0" smtClean="0"/>
          </a:p>
          <a:p>
            <a:pPr marL="57150" indent="0">
              <a:buNone/>
            </a:pPr>
            <a:r>
              <a:rPr lang="fr-FR" dirty="0" smtClean="0"/>
              <a:t>Pour modifier une trame de 1</a:t>
            </a:r>
            <a:r>
              <a:rPr lang="fr-FR" baseline="30000" dirty="0" smtClean="0"/>
              <a:t>er</a:t>
            </a:r>
            <a:r>
              <a:rPr lang="fr-FR" dirty="0" smtClean="0"/>
              <a:t> type, il faut cliquer sur              , faire les modifications que l’on souhaite apporter, sélectionner en « A4 » la trame sur laquelle on souhaite faire la sauvegarde et enfin cliquer sur            . </a:t>
            </a:r>
          </a:p>
          <a:p>
            <a:pPr marL="57150" indent="0">
              <a:buNone/>
            </a:pPr>
            <a:endParaRPr lang="fr-FR" dirty="0"/>
          </a:p>
          <a:p>
            <a:pPr marL="57150" indent="0">
              <a:buNone/>
            </a:pPr>
            <a:r>
              <a:rPr lang="fr-FR" dirty="0" smtClean="0"/>
              <a:t>Pour modifier une trame du 2</a:t>
            </a:r>
            <a:r>
              <a:rPr lang="fr-FR" baseline="30000" dirty="0" smtClean="0"/>
              <a:t>nd</a:t>
            </a:r>
            <a:r>
              <a:rPr lang="fr-FR" dirty="0" smtClean="0"/>
              <a:t> type, il faut simplement                     puis faire ses modifications.</a:t>
            </a:r>
          </a:p>
        </p:txBody>
      </p:sp>
      <p:sp>
        <p:nvSpPr>
          <p:cNvPr id="4" name="Parchemin horizontal 3">
            <a:hlinkClick r:id="rId2" action="ppaction://hlinksldjump"/>
          </p:cNvPr>
          <p:cNvSpPr/>
          <p:nvPr/>
        </p:nvSpPr>
        <p:spPr>
          <a:xfrm>
            <a:off x="10680192" y="59500"/>
            <a:ext cx="1389888" cy="374904"/>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Sommaire</a:t>
            </a:r>
            <a:endParaRPr lang="fr-FR" dirty="0"/>
          </a:p>
        </p:txBody>
      </p:sp>
      <p:pic>
        <p:nvPicPr>
          <p:cNvPr id="5" name="Image 4"/>
          <p:cNvPicPr>
            <a:picLocks noChangeAspect="1"/>
          </p:cNvPicPr>
          <p:nvPr/>
        </p:nvPicPr>
        <p:blipFill>
          <a:blip r:embed="rId3"/>
          <a:stretch>
            <a:fillRect/>
          </a:stretch>
        </p:blipFill>
        <p:spPr>
          <a:xfrm>
            <a:off x="501015" y="2133600"/>
            <a:ext cx="1771650" cy="1362075"/>
          </a:xfrm>
          <a:prstGeom prst="rect">
            <a:avLst/>
          </a:prstGeom>
          <a:ln>
            <a:solidFill>
              <a:schemeClr val="accent1"/>
            </a:solidFill>
          </a:ln>
        </p:spPr>
      </p:pic>
      <p:pic>
        <p:nvPicPr>
          <p:cNvPr id="6" name="Image 5"/>
          <p:cNvPicPr>
            <a:picLocks noChangeAspect="1"/>
          </p:cNvPicPr>
          <p:nvPr/>
        </p:nvPicPr>
        <p:blipFill>
          <a:blip r:embed="rId4"/>
          <a:stretch>
            <a:fillRect/>
          </a:stretch>
        </p:blipFill>
        <p:spPr>
          <a:xfrm>
            <a:off x="8682037" y="4659439"/>
            <a:ext cx="771525" cy="428625"/>
          </a:xfrm>
          <a:prstGeom prst="rect">
            <a:avLst/>
          </a:prstGeom>
        </p:spPr>
      </p:pic>
      <p:pic>
        <p:nvPicPr>
          <p:cNvPr id="7" name="Image 6"/>
          <p:cNvPicPr>
            <a:picLocks noChangeAspect="1"/>
          </p:cNvPicPr>
          <p:nvPr/>
        </p:nvPicPr>
        <p:blipFill>
          <a:blip r:embed="rId5"/>
          <a:stretch>
            <a:fillRect/>
          </a:stretch>
        </p:blipFill>
        <p:spPr>
          <a:xfrm>
            <a:off x="9351454" y="5316664"/>
            <a:ext cx="676275" cy="381000"/>
          </a:xfrm>
          <a:prstGeom prst="rect">
            <a:avLst/>
          </a:prstGeom>
        </p:spPr>
      </p:pic>
      <p:pic>
        <p:nvPicPr>
          <p:cNvPr id="8" name="Image 7"/>
          <p:cNvPicPr>
            <a:picLocks noChangeAspect="1"/>
          </p:cNvPicPr>
          <p:nvPr/>
        </p:nvPicPr>
        <p:blipFill>
          <a:blip r:embed="rId6"/>
          <a:stretch>
            <a:fillRect/>
          </a:stretch>
        </p:blipFill>
        <p:spPr>
          <a:xfrm>
            <a:off x="8839199" y="6066567"/>
            <a:ext cx="1228725" cy="276225"/>
          </a:xfrm>
          <a:prstGeom prst="rect">
            <a:avLst/>
          </a:prstGeom>
        </p:spPr>
      </p:pic>
      <p:sp>
        <p:nvSpPr>
          <p:cNvPr id="9" name="ZoneTexte 8"/>
          <p:cNvSpPr txBox="1"/>
          <p:nvPr/>
        </p:nvSpPr>
        <p:spPr>
          <a:xfrm>
            <a:off x="-73152" y="768096"/>
            <a:ext cx="1309974" cy="369332"/>
          </a:xfrm>
          <a:prstGeom prst="rect">
            <a:avLst/>
          </a:prstGeom>
          <a:noFill/>
        </p:spPr>
        <p:txBody>
          <a:bodyPr wrap="none" rtlCol="0">
            <a:spAutoFit/>
          </a:bodyPr>
          <a:lstStyle/>
          <a:p>
            <a:r>
              <a:rPr lang="fr-FR" dirty="0" smtClean="0">
                <a:solidFill>
                  <a:schemeClr val="bg1"/>
                </a:solidFill>
              </a:rPr>
              <a:t>II Exemple</a:t>
            </a:r>
            <a:endParaRPr lang="fr-FR" dirty="0">
              <a:solidFill>
                <a:schemeClr val="bg1"/>
              </a:solidFill>
            </a:endParaRPr>
          </a:p>
        </p:txBody>
      </p:sp>
    </p:spTree>
    <p:extLst>
      <p:ext uri="{BB962C8B-B14F-4D97-AF65-F5344CB8AC3E}">
        <p14:creationId xmlns:p14="http://schemas.microsoft.com/office/powerpoint/2010/main" val="1414414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Exemple de création d’un planning :</a:t>
            </a:r>
            <a:br>
              <a:rPr lang="fr-FR" dirty="0"/>
            </a:br>
            <a:r>
              <a:rPr lang="fr-FR" sz="2400" dirty="0"/>
              <a:t>Planification : Affectation Chauffeur </a:t>
            </a:r>
          </a:p>
        </p:txBody>
      </p:sp>
      <p:sp>
        <p:nvSpPr>
          <p:cNvPr id="3" name="Espace réservé du contenu 2"/>
          <p:cNvSpPr>
            <a:spLocks noGrp="1"/>
          </p:cNvSpPr>
          <p:nvPr>
            <p:ph idx="1"/>
          </p:nvPr>
        </p:nvSpPr>
        <p:spPr>
          <a:xfrm>
            <a:off x="2589212" y="2124456"/>
            <a:ext cx="8915400" cy="4724400"/>
          </a:xfrm>
        </p:spPr>
        <p:txBody>
          <a:bodyPr>
            <a:normAutofit/>
          </a:bodyPr>
          <a:lstStyle/>
          <a:p>
            <a:pPr marL="0" indent="0">
              <a:buNone/>
            </a:pPr>
            <a:r>
              <a:rPr lang="fr-FR" dirty="0" smtClean="0"/>
              <a:t>Plusieurs aides à la saisie sont disponibles sur cet onglet, pour simplifier l’affectation des chauffeurs de la société, sans en oublier.</a:t>
            </a:r>
          </a:p>
          <a:p>
            <a:pPr marL="0" indent="0">
              <a:buNone/>
            </a:pPr>
            <a:r>
              <a:rPr lang="fr-FR" dirty="0" smtClean="0"/>
              <a:t>En colonne O&amp;P, la liste des chauffeurs qui ne sont encore affectés à aucun endroit. En R&amp;S les chauffeurs ayant au moins une affectation.</a:t>
            </a:r>
          </a:p>
          <a:p>
            <a:pPr marL="0" indent="0">
              <a:buNone/>
            </a:pPr>
            <a:endParaRPr lang="fr-FR" dirty="0" smtClean="0"/>
          </a:p>
        </p:txBody>
      </p:sp>
      <p:sp>
        <p:nvSpPr>
          <p:cNvPr id="4" name="Parchemin horizontal 3">
            <a:hlinkClick r:id="rId2" action="ppaction://hlinksldjump"/>
          </p:cNvPr>
          <p:cNvSpPr/>
          <p:nvPr/>
        </p:nvSpPr>
        <p:spPr>
          <a:xfrm>
            <a:off x="10680192" y="59500"/>
            <a:ext cx="1389888" cy="374904"/>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Sommaire</a:t>
            </a:r>
            <a:endParaRPr lang="fr-FR" dirty="0"/>
          </a:p>
        </p:txBody>
      </p:sp>
      <p:pic>
        <p:nvPicPr>
          <p:cNvPr id="11" name="Image 10"/>
          <p:cNvPicPr>
            <a:picLocks noChangeAspect="1"/>
          </p:cNvPicPr>
          <p:nvPr/>
        </p:nvPicPr>
        <p:blipFill>
          <a:blip r:embed="rId3"/>
          <a:stretch>
            <a:fillRect/>
          </a:stretch>
        </p:blipFill>
        <p:spPr>
          <a:xfrm>
            <a:off x="207200" y="3395515"/>
            <a:ext cx="11952000" cy="3447282"/>
          </a:xfrm>
          <a:prstGeom prst="rect">
            <a:avLst/>
          </a:prstGeom>
          <a:ln>
            <a:solidFill>
              <a:schemeClr val="accent1"/>
            </a:solidFill>
          </a:ln>
        </p:spPr>
      </p:pic>
      <p:sp>
        <p:nvSpPr>
          <p:cNvPr id="12" name="ZoneTexte 11"/>
          <p:cNvSpPr txBox="1"/>
          <p:nvPr/>
        </p:nvSpPr>
        <p:spPr>
          <a:xfrm>
            <a:off x="-73152" y="768096"/>
            <a:ext cx="1309974" cy="369332"/>
          </a:xfrm>
          <a:prstGeom prst="rect">
            <a:avLst/>
          </a:prstGeom>
          <a:noFill/>
        </p:spPr>
        <p:txBody>
          <a:bodyPr wrap="none" rtlCol="0">
            <a:spAutoFit/>
          </a:bodyPr>
          <a:lstStyle/>
          <a:p>
            <a:r>
              <a:rPr lang="fr-FR" dirty="0" smtClean="0">
                <a:solidFill>
                  <a:schemeClr val="bg1"/>
                </a:solidFill>
              </a:rPr>
              <a:t>II Exemple</a:t>
            </a:r>
            <a:endParaRPr lang="fr-FR" dirty="0">
              <a:solidFill>
                <a:schemeClr val="bg1"/>
              </a:solidFill>
            </a:endParaRPr>
          </a:p>
        </p:txBody>
      </p:sp>
    </p:spTree>
    <p:extLst>
      <p:ext uri="{BB962C8B-B14F-4D97-AF65-F5344CB8AC3E}">
        <p14:creationId xmlns:p14="http://schemas.microsoft.com/office/powerpoint/2010/main" val="809474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Exemple de création d’un planning :</a:t>
            </a:r>
            <a:br>
              <a:rPr lang="fr-FR" dirty="0"/>
            </a:br>
            <a:r>
              <a:rPr lang="fr-FR" sz="2400" dirty="0"/>
              <a:t>Planification : Affectation Chauffeur </a:t>
            </a:r>
          </a:p>
        </p:txBody>
      </p:sp>
      <p:sp>
        <p:nvSpPr>
          <p:cNvPr id="3" name="Espace réservé du contenu 2"/>
          <p:cNvSpPr>
            <a:spLocks noGrp="1"/>
          </p:cNvSpPr>
          <p:nvPr>
            <p:ph idx="1"/>
          </p:nvPr>
        </p:nvSpPr>
        <p:spPr>
          <a:xfrm>
            <a:off x="2589212" y="2124456"/>
            <a:ext cx="8915400" cy="4724400"/>
          </a:xfrm>
        </p:spPr>
        <p:txBody>
          <a:bodyPr>
            <a:normAutofit/>
          </a:bodyPr>
          <a:lstStyle/>
          <a:p>
            <a:pPr marL="0" indent="0">
              <a:buNone/>
            </a:pPr>
            <a:r>
              <a:rPr lang="fr-FR" dirty="0" smtClean="0"/>
              <a:t>Un récapitulatif du nombre de tournées restantes à affecter est disponible pour chaque rubrique sous cette forme :</a:t>
            </a:r>
          </a:p>
          <a:p>
            <a:pPr marL="0" indent="0">
              <a:buNone/>
            </a:pPr>
            <a:r>
              <a:rPr lang="fr-FR" dirty="0" smtClean="0"/>
              <a:t> </a:t>
            </a:r>
          </a:p>
          <a:p>
            <a:pPr marL="0" indent="0">
              <a:buNone/>
            </a:pPr>
            <a:r>
              <a:rPr lang="fr-FR" dirty="0" smtClean="0"/>
              <a:t>Ici, il reste 9 tournées à affecter dans la rubrique « Activité Caisson Matin ».</a:t>
            </a:r>
          </a:p>
          <a:p>
            <a:pPr marL="0" indent="0">
              <a:buNone/>
            </a:pPr>
            <a:r>
              <a:rPr lang="fr-FR" dirty="0" smtClean="0"/>
              <a:t>Il est également possible de lister des chauffeurs absents pour la semaine, et de mettre des chauffeurs en surbrillance sur tout l’onglet pour repérer plus facilement où ils sont placés.</a:t>
            </a:r>
          </a:p>
          <a:p>
            <a:pPr marL="0" indent="0">
              <a:buNone/>
            </a:pPr>
            <a:r>
              <a:rPr lang="fr-FR" dirty="0" smtClean="0"/>
              <a:t>Pour affecter un chauffeur sur toute la 1ere ligne des tournées du matin, en  G7 :                                       puis, cliquer sur                           .</a:t>
            </a:r>
          </a:p>
          <a:p>
            <a:pPr marL="0" indent="0">
              <a:buNone/>
            </a:pPr>
            <a:endParaRPr lang="fr-FR" dirty="0"/>
          </a:p>
          <a:p>
            <a:pPr marL="0" indent="0">
              <a:buNone/>
            </a:pPr>
            <a:r>
              <a:rPr lang="fr-FR" dirty="0" smtClean="0"/>
              <a:t>Voici le résultat :</a:t>
            </a:r>
          </a:p>
          <a:p>
            <a:pPr marL="0" indent="0">
              <a:buNone/>
            </a:pPr>
            <a:endParaRPr lang="fr-FR" dirty="0" smtClean="0"/>
          </a:p>
        </p:txBody>
      </p:sp>
      <p:sp>
        <p:nvSpPr>
          <p:cNvPr id="4" name="Parchemin horizontal 3">
            <a:hlinkClick r:id="rId2" action="ppaction://hlinksldjump"/>
          </p:cNvPr>
          <p:cNvSpPr/>
          <p:nvPr/>
        </p:nvSpPr>
        <p:spPr>
          <a:xfrm>
            <a:off x="10680192" y="59500"/>
            <a:ext cx="1389888" cy="374904"/>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Sommaire</a:t>
            </a:r>
            <a:endParaRPr lang="fr-FR" dirty="0"/>
          </a:p>
        </p:txBody>
      </p:sp>
      <p:pic>
        <p:nvPicPr>
          <p:cNvPr id="5" name="Image 4"/>
          <p:cNvPicPr>
            <a:picLocks noChangeAspect="1"/>
          </p:cNvPicPr>
          <p:nvPr/>
        </p:nvPicPr>
        <p:blipFill>
          <a:blip r:embed="rId3"/>
          <a:stretch>
            <a:fillRect/>
          </a:stretch>
        </p:blipFill>
        <p:spPr>
          <a:xfrm>
            <a:off x="7264527" y="2421636"/>
            <a:ext cx="2381250" cy="533400"/>
          </a:xfrm>
          <a:prstGeom prst="rect">
            <a:avLst/>
          </a:prstGeom>
        </p:spPr>
      </p:pic>
      <p:pic>
        <p:nvPicPr>
          <p:cNvPr id="6" name="Image 5"/>
          <p:cNvPicPr>
            <a:picLocks noChangeAspect="1"/>
          </p:cNvPicPr>
          <p:nvPr/>
        </p:nvPicPr>
        <p:blipFill>
          <a:blip r:embed="rId4"/>
          <a:stretch>
            <a:fillRect/>
          </a:stretch>
        </p:blipFill>
        <p:spPr>
          <a:xfrm>
            <a:off x="3186303" y="4876609"/>
            <a:ext cx="2381250" cy="542925"/>
          </a:xfrm>
          <a:prstGeom prst="rect">
            <a:avLst/>
          </a:prstGeom>
        </p:spPr>
      </p:pic>
      <p:pic>
        <p:nvPicPr>
          <p:cNvPr id="7" name="Image 6"/>
          <p:cNvPicPr>
            <a:picLocks noChangeAspect="1"/>
          </p:cNvPicPr>
          <p:nvPr/>
        </p:nvPicPr>
        <p:blipFill>
          <a:blip r:embed="rId5"/>
          <a:stretch>
            <a:fillRect/>
          </a:stretch>
        </p:blipFill>
        <p:spPr>
          <a:xfrm>
            <a:off x="7376731" y="4919471"/>
            <a:ext cx="1571625" cy="228600"/>
          </a:xfrm>
          <a:prstGeom prst="rect">
            <a:avLst/>
          </a:prstGeom>
        </p:spPr>
      </p:pic>
      <p:pic>
        <p:nvPicPr>
          <p:cNvPr id="8" name="Image 7"/>
          <p:cNvPicPr>
            <a:picLocks noChangeAspect="1"/>
          </p:cNvPicPr>
          <p:nvPr/>
        </p:nvPicPr>
        <p:blipFill>
          <a:blip r:embed="rId6"/>
          <a:stretch>
            <a:fillRect/>
          </a:stretch>
        </p:blipFill>
        <p:spPr>
          <a:xfrm>
            <a:off x="199224" y="6050470"/>
            <a:ext cx="11880000" cy="793035"/>
          </a:xfrm>
          <a:prstGeom prst="rect">
            <a:avLst/>
          </a:prstGeom>
          <a:ln>
            <a:solidFill>
              <a:schemeClr val="accent1"/>
            </a:solidFill>
          </a:ln>
        </p:spPr>
      </p:pic>
      <p:pic>
        <p:nvPicPr>
          <p:cNvPr id="9" name="Image 8"/>
          <p:cNvPicPr>
            <a:picLocks noChangeAspect="1"/>
          </p:cNvPicPr>
          <p:nvPr/>
        </p:nvPicPr>
        <p:blipFill>
          <a:blip r:embed="rId7"/>
          <a:stretch>
            <a:fillRect/>
          </a:stretch>
        </p:blipFill>
        <p:spPr>
          <a:xfrm>
            <a:off x="199224" y="5528310"/>
            <a:ext cx="2381250" cy="504825"/>
          </a:xfrm>
          <a:prstGeom prst="rect">
            <a:avLst/>
          </a:prstGeom>
          <a:ln>
            <a:solidFill>
              <a:schemeClr val="accent1"/>
            </a:solidFill>
          </a:ln>
        </p:spPr>
      </p:pic>
      <p:sp>
        <p:nvSpPr>
          <p:cNvPr id="12" name="ZoneTexte 11"/>
          <p:cNvSpPr txBox="1"/>
          <p:nvPr/>
        </p:nvSpPr>
        <p:spPr>
          <a:xfrm>
            <a:off x="-73152" y="768096"/>
            <a:ext cx="1309974" cy="369332"/>
          </a:xfrm>
          <a:prstGeom prst="rect">
            <a:avLst/>
          </a:prstGeom>
          <a:noFill/>
        </p:spPr>
        <p:txBody>
          <a:bodyPr wrap="none" rtlCol="0">
            <a:spAutoFit/>
          </a:bodyPr>
          <a:lstStyle/>
          <a:p>
            <a:r>
              <a:rPr lang="fr-FR" dirty="0" smtClean="0">
                <a:solidFill>
                  <a:schemeClr val="bg1"/>
                </a:solidFill>
              </a:rPr>
              <a:t>II Exemple</a:t>
            </a:r>
            <a:endParaRPr lang="fr-FR" dirty="0">
              <a:solidFill>
                <a:schemeClr val="bg1"/>
              </a:solidFill>
            </a:endParaRPr>
          </a:p>
        </p:txBody>
      </p:sp>
    </p:spTree>
    <p:extLst>
      <p:ext uri="{BB962C8B-B14F-4D97-AF65-F5344CB8AC3E}">
        <p14:creationId xmlns:p14="http://schemas.microsoft.com/office/powerpoint/2010/main" val="2123771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Exemple de création d’un planning :</a:t>
            </a:r>
            <a:br>
              <a:rPr lang="fr-FR" dirty="0"/>
            </a:br>
            <a:r>
              <a:rPr lang="fr-FR" sz="2400" dirty="0"/>
              <a:t>Planification : Affectation Chauffeur </a:t>
            </a:r>
          </a:p>
        </p:txBody>
      </p:sp>
      <p:sp>
        <p:nvSpPr>
          <p:cNvPr id="3" name="Espace réservé du contenu 2"/>
          <p:cNvSpPr>
            <a:spLocks noGrp="1"/>
          </p:cNvSpPr>
          <p:nvPr>
            <p:ph idx="1"/>
          </p:nvPr>
        </p:nvSpPr>
        <p:spPr>
          <a:xfrm>
            <a:off x="2589212" y="2124456"/>
            <a:ext cx="8915400" cy="4724400"/>
          </a:xfrm>
        </p:spPr>
        <p:txBody>
          <a:bodyPr>
            <a:normAutofit fontScale="92500" lnSpcReduction="10000"/>
          </a:bodyPr>
          <a:lstStyle/>
          <a:p>
            <a:pPr marL="0" indent="0">
              <a:buNone/>
            </a:pPr>
            <a:r>
              <a:rPr lang="fr-FR" dirty="0" smtClean="0"/>
              <a:t>Le restant des affectations est effectué en sélectionnant chaque cellule via une liste de sélection.</a:t>
            </a:r>
          </a:p>
          <a:p>
            <a:pPr marL="0" indent="0">
              <a:buNone/>
            </a:pPr>
            <a:endParaRPr lang="fr-FR" dirty="0" smtClean="0"/>
          </a:p>
          <a:p>
            <a:pPr marL="0" indent="0">
              <a:buNone/>
            </a:pPr>
            <a:endParaRPr lang="fr-FR" dirty="0"/>
          </a:p>
          <a:p>
            <a:pPr marL="0" indent="0">
              <a:buNone/>
            </a:pPr>
            <a:endParaRPr lang="fr-FR" dirty="0"/>
          </a:p>
          <a:p>
            <a:pPr marL="0" indent="0">
              <a:buNone/>
            </a:pPr>
            <a:r>
              <a:rPr lang="fr-FR" dirty="0" smtClean="0"/>
              <a:t>On peut contrôler que tout a bien été affecté lorsque chaque rubrique dispose d’un « Restant à affecter » à 0. La rubrique « PLANIFICATION » est simplement une aide à la saisie et peut donc rester &gt; à 0.</a:t>
            </a:r>
          </a:p>
          <a:p>
            <a:pPr marL="0" indent="0">
              <a:buNone/>
            </a:pPr>
            <a:endParaRPr lang="fr-FR" dirty="0"/>
          </a:p>
          <a:p>
            <a:pPr marL="0" indent="0">
              <a:buNone/>
            </a:pPr>
            <a:r>
              <a:rPr lang="fr-FR" dirty="0" smtClean="0"/>
              <a:t>Une information sur le chauffeur avec le plus d’affectation par jour est disponible. Dans l’exemple, le chauffeur « Test Chauffeur » a 3 affectations pour la journée du lundi.</a:t>
            </a:r>
          </a:p>
          <a:p>
            <a:pPr marL="0" indent="0">
              <a:buNone/>
            </a:pPr>
            <a:endParaRPr lang="fr-FR" dirty="0"/>
          </a:p>
          <a:p>
            <a:pPr marL="0" indent="0">
              <a:buNone/>
            </a:pPr>
            <a:r>
              <a:rPr lang="fr-FR" dirty="0" smtClean="0"/>
              <a:t>L’impression d’un planning récapitulatif de l’ensemble des tournées de la semaine est possible ici (via fichier, imprimer), exemple :</a:t>
            </a:r>
          </a:p>
        </p:txBody>
      </p:sp>
      <p:sp>
        <p:nvSpPr>
          <p:cNvPr id="4" name="Parchemin horizontal 3">
            <a:hlinkClick r:id="rId3" action="ppaction://hlinksldjump"/>
          </p:cNvPr>
          <p:cNvSpPr/>
          <p:nvPr/>
        </p:nvSpPr>
        <p:spPr>
          <a:xfrm>
            <a:off x="10680192" y="59500"/>
            <a:ext cx="1389888" cy="374904"/>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Sommaire</a:t>
            </a:r>
            <a:endParaRPr lang="fr-FR" dirty="0"/>
          </a:p>
        </p:txBody>
      </p:sp>
      <p:pic>
        <p:nvPicPr>
          <p:cNvPr id="5" name="Image 4"/>
          <p:cNvPicPr>
            <a:picLocks noChangeAspect="1"/>
          </p:cNvPicPr>
          <p:nvPr/>
        </p:nvPicPr>
        <p:blipFill>
          <a:blip r:embed="rId4"/>
          <a:stretch>
            <a:fillRect/>
          </a:stretch>
        </p:blipFill>
        <p:spPr>
          <a:xfrm>
            <a:off x="284568" y="2689861"/>
            <a:ext cx="11880000" cy="1050507"/>
          </a:xfrm>
          <a:prstGeom prst="rect">
            <a:avLst/>
          </a:prstGeom>
          <a:ln>
            <a:solidFill>
              <a:schemeClr val="accent1"/>
            </a:solidFill>
          </a:ln>
        </p:spPr>
      </p:pic>
      <p:graphicFrame>
        <p:nvGraphicFramePr>
          <p:cNvPr id="11" name="Objet 10">
            <a:hlinkClick r:id="rId5" action="ppaction://hlinksldjump" tooltip="Ouverture du PDF possible en mode Normal via un double clic."/>
          </p:cNvPr>
          <p:cNvGraphicFramePr>
            <a:graphicFrameLocks noChangeAspect="1"/>
          </p:cNvGraphicFramePr>
          <p:nvPr>
            <p:extLst>
              <p:ext uri="{D42A27DB-BD31-4B8C-83A1-F6EECF244321}">
                <p14:modId xmlns:p14="http://schemas.microsoft.com/office/powerpoint/2010/main" val="2970769893"/>
              </p:ext>
            </p:extLst>
          </p:nvPr>
        </p:nvGraphicFramePr>
        <p:xfrm>
          <a:off x="7595616" y="6422124"/>
          <a:ext cx="914400" cy="731728"/>
        </p:xfrm>
        <a:graphic>
          <a:graphicData uri="http://schemas.openxmlformats.org/presentationml/2006/ole">
            <mc:AlternateContent xmlns:mc="http://schemas.openxmlformats.org/markup-compatibility/2006">
              <mc:Choice xmlns:v="urn:schemas-microsoft-com:vml" Requires="v">
                <p:oleObj spid="_x0000_s1085" name="Acrobat Document" showAsIcon="1" r:id="rId6" imgW="914400" imgH="792360" progId="AcroExch.Document.DC">
                  <p:embed/>
                </p:oleObj>
              </mc:Choice>
              <mc:Fallback>
                <p:oleObj name="Acrobat Document" showAsIcon="1" r:id="rId6" imgW="914400" imgH="792360" progId="AcroExch.Document.DC">
                  <p:embed/>
                  <p:pic>
                    <p:nvPicPr>
                      <p:cNvPr id="0" name=""/>
                      <p:cNvPicPr/>
                      <p:nvPr/>
                    </p:nvPicPr>
                    <p:blipFill>
                      <a:blip r:embed="rId7"/>
                      <a:stretch>
                        <a:fillRect/>
                      </a:stretch>
                    </p:blipFill>
                    <p:spPr>
                      <a:xfrm>
                        <a:off x="7595616" y="6422124"/>
                        <a:ext cx="914400" cy="731728"/>
                      </a:xfrm>
                      <a:prstGeom prst="rect">
                        <a:avLst/>
                      </a:prstGeom>
                    </p:spPr>
                  </p:pic>
                </p:oleObj>
              </mc:Fallback>
            </mc:AlternateContent>
          </a:graphicData>
        </a:graphic>
      </p:graphicFrame>
      <p:sp>
        <p:nvSpPr>
          <p:cNvPr id="12" name="ZoneTexte 11"/>
          <p:cNvSpPr txBox="1"/>
          <p:nvPr/>
        </p:nvSpPr>
        <p:spPr>
          <a:xfrm>
            <a:off x="-73152" y="768096"/>
            <a:ext cx="1309974" cy="369332"/>
          </a:xfrm>
          <a:prstGeom prst="rect">
            <a:avLst/>
          </a:prstGeom>
          <a:noFill/>
        </p:spPr>
        <p:txBody>
          <a:bodyPr wrap="none" rtlCol="0">
            <a:spAutoFit/>
          </a:bodyPr>
          <a:lstStyle/>
          <a:p>
            <a:r>
              <a:rPr lang="fr-FR" dirty="0" smtClean="0">
                <a:solidFill>
                  <a:schemeClr val="bg1"/>
                </a:solidFill>
              </a:rPr>
              <a:t>II Exemple</a:t>
            </a:r>
            <a:endParaRPr lang="fr-FR" dirty="0">
              <a:solidFill>
                <a:schemeClr val="bg1"/>
              </a:solidFill>
            </a:endParaRPr>
          </a:p>
        </p:txBody>
      </p:sp>
    </p:spTree>
    <p:extLst>
      <p:ext uri="{BB962C8B-B14F-4D97-AF65-F5344CB8AC3E}">
        <p14:creationId xmlns:p14="http://schemas.microsoft.com/office/powerpoint/2010/main" val="2142439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
            </a:r>
            <a:br>
              <a:rPr lang="fr-FR" dirty="0"/>
            </a:br>
            <a:r>
              <a:rPr lang="fr-FR" dirty="0"/>
              <a:t>Sommaire</a:t>
            </a:r>
          </a:p>
        </p:txBody>
      </p:sp>
      <p:sp>
        <p:nvSpPr>
          <p:cNvPr id="3" name="Espace réservé du contenu 2"/>
          <p:cNvSpPr>
            <a:spLocks noGrp="1"/>
          </p:cNvSpPr>
          <p:nvPr>
            <p:ph idx="1"/>
          </p:nvPr>
        </p:nvSpPr>
        <p:spPr>
          <a:xfrm>
            <a:off x="2589212" y="2133600"/>
            <a:ext cx="8915400" cy="4724400"/>
          </a:xfrm>
        </p:spPr>
        <p:txBody>
          <a:bodyPr>
            <a:normAutofit fontScale="92500" lnSpcReduction="10000"/>
          </a:bodyPr>
          <a:lstStyle/>
          <a:p>
            <a:r>
              <a:rPr lang="fr-FR" dirty="0">
                <a:solidFill>
                  <a:schemeClr val="tx1"/>
                </a:solidFill>
              </a:rPr>
              <a:t>Présentation générale des </a:t>
            </a:r>
            <a:r>
              <a:rPr lang="fr-FR" dirty="0" smtClean="0">
                <a:solidFill>
                  <a:schemeClr val="tx1"/>
                </a:solidFill>
              </a:rPr>
              <a:t>fonctions </a:t>
            </a:r>
            <a:r>
              <a:rPr lang="fr-FR" dirty="0">
                <a:hlinkClick r:id="rId2" action="ppaction://hlinksldjump"/>
              </a:rPr>
              <a:t>►</a:t>
            </a:r>
            <a:endParaRPr lang="fr-FR" dirty="0">
              <a:solidFill>
                <a:schemeClr val="tx1"/>
              </a:solidFill>
            </a:endParaRPr>
          </a:p>
          <a:p>
            <a:r>
              <a:rPr lang="fr-FR" dirty="0" smtClean="0"/>
              <a:t>Fonctionnement :</a:t>
            </a:r>
          </a:p>
          <a:p>
            <a:pPr lvl="1"/>
            <a:r>
              <a:rPr lang="fr-FR" dirty="0" smtClean="0"/>
              <a:t>organisation à la semaine </a:t>
            </a:r>
            <a:r>
              <a:rPr lang="fr-FR" dirty="0">
                <a:hlinkClick r:id="rId3" action="ppaction://hlinksldjump"/>
              </a:rPr>
              <a:t>►</a:t>
            </a:r>
            <a:endParaRPr lang="fr-FR" dirty="0" smtClean="0"/>
          </a:p>
          <a:p>
            <a:pPr lvl="1"/>
            <a:r>
              <a:rPr lang="fr-FR" dirty="0" smtClean="0"/>
              <a:t>contenu </a:t>
            </a:r>
            <a:r>
              <a:rPr lang="fr-FR" dirty="0"/>
              <a:t>du fichier </a:t>
            </a:r>
            <a:r>
              <a:rPr lang="fr-FR" dirty="0" smtClean="0"/>
              <a:t>Excel </a:t>
            </a:r>
            <a:r>
              <a:rPr lang="fr-FR" dirty="0">
                <a:hlinkClick r:id="rId4" action="ppaction://hlinksldjump"/>
              </a:rPr>
              <a:t>►</a:t>
            </a:r>
            <a:endParaRPr lang="fr-FR" dirty="0" smtClean="0"/>
          </a:p>
          <a:p>
            <a:r>
              <a:rPr lang="fr-FR" dirty="0" smtClean="0"/>
              <a:t>Détail de chaque onglet :</a:t>
            </a:r>
          </a:p>
          <a:p>
            <a:pPr lvl="1"/>
            <a:r>
              <a:rPr lang="fr-FR" dirty="0" smtClean="0"/>
              <a:t>Paramétrage </a:t>
            </a:r>
            <a:r>
              <a:rPr lang="fr-FR" dirty="0">
                <a:hlinkClick r:id="rId5" action="ppaction://hlinksldjump"/>
              </a:rPr>
              <a:t>►</a:t>
            </a:r>
            <a:endParaRPr lang="fr-FR" dirty="0" smtClean="0"/>
          </a:p>
          <a:p>
            <a:pPr lvl="1"/>
            <a:r>
              <a:rPr lang="fr-FR" dirty="0" smtClean="0"/>
              <a:t>Planification :</a:t>
            </a:r>
          </a:p>
          <a:p>
            <a:pPr lvl="2"/>
            <a:r>
              <a:rPr lang="fr-FR" dirty="0" smtClean="0"/>
              <a:t>Tournée Matière Véhicule </a:t>
            </a:r>
            <a:r>
              <a:rPr lang="fr-FR" dirty="0">
                <a:hlinkClick r:id="rId6" action="ppaction://hlinksldjump"/>
              </a:rPr>
              <a:t>►</a:t>
            </a:r>
            <a:endParaRPr lang="fr-FR" dirty="0" smtClean="0"/>
          </a:p>
          <a:p>
            <a:pPr lvl="2"/>
            <a:r>
              <a:rPr lang="fr-FR" dirty="0" smtClean="0"/>
              <a:t>Affectation Chauffeur </a:t>
            </a:r>
            <a:r>
              <a:rPr lang="fr-FR" dirty="0">
                <a:hlinkClick r:id="rId7" action="ppaction://hlinksldjump"/>
              </a:rPr>
              <a:t>►</a:t>
            </a:r>
            <a:endParaRPr lang="fr-FR" dirty="0" smtClean="0"/>
          </a:p>
          <a:p>
            <a:pPr lvl="2"/>
            <a:r>
              <a:rPr lang="fr-FR" dirty="0" smtClean="0"/>
              <a:t>Planning Chauffeur </a:t>
            </a:r>
            <a:r>
              <a:rPr lang="fr-FR" dirty="0">
                <a:hlinkClick r:id="rId8" action="ppaction://hlinksldjump"/>
              </a:rPr>
              <a:t>►</a:t>
            </a:r>
            <a:endParaRPr lang="fr-FR" dirty="0" smtClean="0"/>
          </a:p>
          <a:p>
            <a:pPr lvl="1"/>
            <a:r>
              <a:rPr lang="fr-FR" dirty="0" smtClean="0"/>
              <a:t>Validation :</a:t>
            </a:r>
          </a:p>
          <a:p>
            <a:pPr lvl="2"/>
            <a:r>
              <a:rPr lang="fr-FR" dirty="0"/>
              <a:t>Validation </a:t>
            </a:r>
            <a:r>
              <a:rPr lang="fr-FR" dirty="0">
                <a:hlinkClick r:id="rId9" action="ppaction://hlinksldjump"/>
              </a:rPr>
              <a:t>►</a:t>
            </a:r>
            <a:endParaRPr lang="fr-FR" dirty="0" smtClean="0"/>
          </a:p>
          <a:p>
            <a:pPr lvl="2"/>
            <a:r>
              <a:rPr lang="fr-FR" dirty="0"/>
              <a:t>Données </a:t>
            </a:r>
            <a:r>
              <a:rPr lang="fr-FR" dirty="0" smtClean="0"/>
              <a:t>Validées </a:t>
            </a:r>
            <a:r>
              <a:rPr lang="fr-FR" dirty="0">
                <a:hlinkClick r:id="rId10" action="ppaction://hlinksldjump"/>
              </a:rPr>
              <a:t>►</a:t>
            </a:r>
            <a:endParaRPr lang="fr-FR" dirty="0" smtClean="0"/>
          </a:p>
          <a:p>
            <a:pPr lvl="2"/>
            <a:r>
              <a:rPr lang="fr-FR" dirty="0"/>
              <a:t>Planning </a:t>
            </a:r>
            <a:r>
              <a:rPr lang="fr-FR" dirty="0" smtClean="0"/>
              <a:t>Transporteur </a:t>
            </a:r>
            <a:r>
              <a:rPr lang="fr-FR" dirty="0">
                <a:hlinkClick r:id="rId11" action="ppaction://hlinksldjump"/>
              </a:rPr>
              <a:t>►</a:t>
            </a:r>
            <a:endParaRPr lang="fr-FR" dirty="0" smtClean="0"/>
          </a:p>
        </p:txBody>
      </p:sp>
      <p:pic>
        <p:nvPicPr>
          <p:cNvPr id="15" name="Image 14">
            <a:extLst>
              <a:ext uri="{FF2B5EF4-FFF2-40B4-BE49-F238E27FC236}">
                <a16:creationId xmlns="" xmlns:xdr="http://schemas.openxmlformats.org/drawingml/2006/spreadsheetDrawing" xmlns:a16="http://schemas.microsoft.com/office/drawing/2014/main" xmlns:lc="http://schemas.openxmlformats.org/drawingml/2006/lockedCanvas" id="{00000000-0008-0000-0600-00000300000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657368" y="172255"/>
            <a:ext cx="1338000" cy="675110"/>
          </a:xfrm>
          <a:prstGeom prst="rect">
            <a:avLst/>
          </a:prstGeom>
          <a:ln>
            <a:solidFill>
              <a:sysClr val="windowText" lastClr="000000"/>
            </a:solidFill>
          </a:ln>
        </p:spPr>
      </p:pic>
      <p:sp>
        <p:nvSpPr>
          <p:cNvPr id="6" name="Parchemin vertical 5">
            <a:hlinkClick r:id="rId13" action="ppaction://hlinksldjump"/>
          </p:cNvPr>
          <p:cNvSpPr/>
          <p:nvPr/>
        </p:nvSpPr>
        <p:spPr>
          <a:xfrm>
            <a:off x="9226296" y="4381500"/>
            <a:ext cx="1965960" cy="1545336"/>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Partie</a:t>
            </a:r>
          </a:p>
          <a:p>
            <a:pPr algn="ctr"/>
            <a:r>
              <a:rPr lang="fr-FR" dirty="0" smtClean="0"/>
              <a:t>II</a:t>
            </a:r>
          </a:p>
          <a:p>
            <a:pPr algn="ctr"/>
            <a:r>
              <a:rPr lang="fr-FR" dirty="0" smtClean="0"/>
              <a:t>Exemple</a:t>
            </a:r>
            <a:endParaRPr lang="fr-FR" dirty="0"/>
          </a:p>
        </p:txBody>
      </p:sp>
      <p:sp>
        <p:nvSpPr>
          <p:cNvPr id="5" name="Parchemin horizontal 4"/>
          <p:cNvSpPr/>
          <p:nvPr/>
        </p:nvSpPr>
        <p:spPr>
          <a:xfrm>
            <a:off x="2697480" y="508329"/>
            <a:ext cx="2514600" cy="559265"/>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a:t>Partie I Présentation</a:t>
            </a:r>
          </a:p>
        </p:txBody>
      </p:sp>
    </p:spTree>
    <p:extLst>
      <p:ext uri="{BB962C8B-B14F-4D97-AF65-F5344CB8AC3E}">
        <p14:creationId xmlns:p14="http://schemas.microsoft.com/office/powerpoint/2010/main" val="28590046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Exemple de création d’un planning :</a:t>
            </a:r>
            <a:br>
              <a:rPr lang="fr-FR" dirty="0"/>
            </a:br>
            <a:r>
              <a:rPr lang="fr-FR" sz="2400" dirty="0"/>
              <a:t>Planification : </a:t>
            </a:r>
            <a:r>
              <a:rPr lang="fr-FR" sz="2400" dirty="0" smtClean="0"/>
              <a:t>Planning Chauffeur </a:t>
            </a:r>
            <a:endParaRPr lang="fr-FR" sz="2400" dirty="0"/>
          </a:p>
        </p:txBody>
      </p:sp>
      <p:sp>
        <p:nvSpPr>
          <p:cNvPr id="3" name="Espace réservé du contenu 2"/>
          <p:cNvSpPr>
            <a:spLocks noGrp="1"/>
          </p:cNvSpPr>
          <p:nvPr>
            <p:ph idx="1"/>
          </p:nvPr>
        </p:nvSpPr>
        <p:spPr>
          <a:xfrm>
            <a:off x="2589212" y="2124456"/>
            <a:ext cx="8915400" cy="4724400"/>
          </a:xfrm>
        </p:spPr>
        <p:txBody>
          <a:bodyPr>
            <a:normAutofit/>
          </a:bodyPr>
          <a:lstStyle/>
          <a:p>
            <a:pPr marL="0" indent="0">
              <a:buNone/>
            </a:pPr>
            <a:endParaRPr lang="fr-FR" dirty="0" smtClean="0"/>
          </a:p>
        </p:txBody>
      </p:sp>
      <p:sp>
        <p:nvSpPr>
          <p:cNvPr id="4" name="Parchemin horizontal 3">
            <a:hlinkClick r:id="rId2" action="ppaction://hlinksldjump"/>
          </p:cNvPr>
          <p:cNvSpPr/>
          <p:nvPr/>
        </p:nvSpPr>
        <p:spPr>
          <a:xfrm>
            <a:off x="10680192" y="59500"/>
            <a:ext cx="1389888" cy="374904"/>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Sommaire</a:t>
            </a:r>
            <a:endParaRPr lang="fr-FR" dirty="0"/>
          </a:p>
        </p:txBody>
      </p:sp>
      <p:sp>
        <p:nvSpPr>
          <p:cNvPr id="12" name="ZoneTexte 11"/>
          <p:cNvSpPr txBox="1"/>
          <p:nvPr/>
        </p:nvSpPr>
        <p:spPr>
          <a:xfrm>
            <a:off x="-73152" y="768096"/>
            <a:ext cx="1309974" cy="369332"/>
          </a:xfrm>
          <a:prstGeom prst="rect">
            <a:avLst/>
          </a:prstGeom>
          <a:noFill/>
        </p:spPr>
        <p:txBody>
          <a:bodyPr wrap="none" rtlCol="0">
            <a:spAutoFit/>
          </a:bodyPr>
          <a:lstStyle/>
          <a:p>
            <a:r>
              <a:rPr lang="fr-FR" dirty="0" smtClean="0">
                <a:solidFill>
                  <a:schemeClr val="bg1"/>
                </a:solidFill>
              </a:rPr>
              <a:t>II Exemple</a:t>
            </a:r>
            <a:endParaRPr lang="fr-FR" dirty="0">
              <a:solidFill>
                <a:schemeClr val="bg1"/>
              </a:solidFill>
            </a:endParaRPr>
          </a:p>
        </p:txBody>
      </p:sp>
      <p:pic>
        <p:nvPicPr>
          <p:cNvPr id="10" name="Image 9"/>
          <p:cNvPicPr>
            <a:picLocks noChangeAspect="1"/>
          </p:cNvPicPr>
          <p:nvPr/>
        </p:nvPicPr>
        <p:blipFill>
          <a:blip r:embed="rId3"/>
          <a:stretch>
            <a:fillRect/>
          </a:stretch>
        </p:blipFill>
        <p:spPr>
          <a:xfrm>
            <a:off x="2589212" y="1619712"/>
            <a:ext cx="9111706" cy="5220000"/>
          </a:xfrm>
          <a:prstGeom prst="rect">
            <a:avLst/>
          </a:prstGeom>
          <a:ln>
            <a:solidFill>
              <a:schemeClr val="accent1"/>
            </a:solidFill>
          </a:ln>
        </p:spPr>
      </p:pic>
      <p:pic>
        <p:nvPicPr>
          <p:cNvPr id="5" name="Image 4"/>
          <p:cNvPicPr>
            <a:picLocks noChangeAspect="1"/>
          </p:cNvPicPr>
          <p:nvPr/>
        </p:nvPicPr>
        <p:blipFill>
          <a:blip r:embed="rId4"/>
          <a:stretch>
            <a:fillRect/>
          </a:stretch>
        </p:blipFill>
        <p:spPr>
          <a:xfrm>
            <a:off x="438340" y="6362700"/>
            <a:ext cx="2085975" cy="495300"/>
          </a:xfrm>
          <a:prstGeom prst="rect">
            <a:avLst/>
          </a:prstGeom>
          <a:ln>
            <a:solidFill>
              <a:schemeClr val="accent1"/>
            </a:solidFill>
          </a:ln>
        </p:spPr>
      </p:pic>
      <p:pic>
        <p:nvPicPr>
          <p:cNvPr id="6" name="Image 5"/>
          <p:cNvPicPr>
            <a:picLocks noChangeAspect="1"/>
          </p:cNvPicPr>
          <p:nvPr/>
        </p:nvPicPr>
        <p:blipFill>
          <a:blip r:embed="rId5"/>
          <a:stretch>
            <a:fillRect/>
          </a:stretch>
        </p:blipFill>
        <p:spPr>
          <a:xfrm>
            <a:off x="10454448" y="3326130"/>
            <a:ext cx="542925" cy="114300"/>
          </a:xfrm>
          <a:prstGeom prst="rect">
            <a:avLst/>
          </a:prstGeom>
        </p:spPr>
      </p:pic>
      <p:pic>
        <p:nvPicPr>
          <p:cNvPr id="7" name="Image 6"/>
          <p:cNvPicPr>
            <a:picLocks noChangeAspect="1"/>
          </p:cNvPicPr>
          <p:nvPr/>
        </p:nvPicPr>
        <p:blipFill rotWithShape="1">
          <a:blip r:embed="rId5"/>
          <a:srcRect r="45070" b="18000"/>
          <a:stretch/>
        </p:blipFill>
        <p:spPr>
          <a:xfrm>
            <a:off x="10454447" y="6078474"/>
            <a:ext cx="289753" cy="93726"/>
          </a:xfrm>
          <a:prstGeom prst="rect">
            <a:avLst/>
          </a:prstGeom>
        </p:spPr>
      </p:pic>
    </p:spTree>
    <p:extLst>
      <p:ext uri="{BB962C8B-B14F-4D97-AF65-F5344CB8AC3E}">
        <p14:creationId xmlns:p14="http://schemas.microsoft.com/office/powerpoint/2010/main" val="11174372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Exemple de création d’un planning :</a:t>
            </a:r>
            <a:br>
              <a:rPr lang="fr-FR" dirty="0"/>
            </a:br>
            <a:r>
              <a:rPr lang="fr-FR" sz="2400" dirty="0"/>
              <a:t>Planification : </a:t>
            </a:r>
            <a:r>
              <a:rPr lang="fr-FR" sz="2400" dirty="0" smtClean="0"/>
              <a:t>Planning Chauffeur </a:t>
            </a:r>
            <a:endParaRPr lang="fr-FR" sz="2400" dirty="0"/>
          </a:p>
        </p:txBody>
      </p:sp>
      <p:sp>
        <p:nvSpPr>
          <p:cNvPr id="3" name="Espace réservé du contenu 2"/>
          <p:cNvSpPr>
            <a:spLocks noGrp="1"/>
          </p:cNvSpPr>
          <p:nvPr>
            <p:ph idx="1"/>
          </p:nvPr>
        </p:nvSpPr>
        <p:spPr>
          <a:xfrm>
            <a:off x="2589212" y="2124456"/>
            <a:ext cx="8915400" cy="4724400"/>
          </a:xfrm>
        </p:spPr>
        <p:txBody>
          <a:bodyPr>
            <a:normAutofit/>
          </a:bodyPr>
          <a:lstStyle/>
          <a:p>
            <a:pPr marL="0" indent="0">
              <a:buNone/>
            </a:pPr>
            <a:r>
              <a:rPr lang="fr-FR" dirty="0" smtClean="0"/>
              <a:t>Pour afficher le planning d’un chauffeur, sélectionner son nom en « AI3 » ou cliquer sur son nom en colonne « AM ». L’ensemble des activités qui lui sont affectées ressortent alors en face de chaque jour de la semaine.</a:t>
            </a:r>
          </a:p>
          <a:p>
            <a:pPr marL="0" indent="0">
              <a:buNone/>
            </a:pPr>
            <a:r>
              <a:rPr lang="fr-FR" dirty="0" smtClean="0"/>
              <a:t>La colonne « AI » apparaît alors en rouge car aucune horaire de départ n’est encore définie. Saisir l’horaire de départ de la 1ere tournée chaque jour, puis l’horaire des tournées suivantes est calculé selon les amplitudes paramétrées.</a:t>
            </a:r>
          </a:p>
          <a:p>
            <a:pPr marL="0" indent="0">
              <a:buNone/>
            </a:pPr>
            <a:r>
              <a:rPr lang="fr-FR" dirty="0" smtClean="0"/>
              <a:t>L’ordre des tournées sur une même journée peut être changé en forçant un changement d’horaire, l’affichage est chronologique. </a:t>
            </a:r>
          </a:p>
          <a:p>
            <a:pPr marL="0" indent="0">
              <a:buNone/>
            </a:pPr>
            <a:endParaRPr lang="fr-FR" dirty="0" smtClean="0"/>
          </a:p>
          <a:p>
            <a:pPr marL="0" indent="0">
              <a:buNone/>
            </a:pPr>
            <a:r>
              <a:rPr lang="fr-FR" dirty="0" smtClean="0"/>
              <a:t>Une fois les horaires saisis, il faut cliquer sur le bouton jaune d’enregistrement. Il est également possible de modifier un véhicule affecté depuis cet onglet, la modification sera alors effective dans le reste de l’application.</a:t>
            </a:r>
          </a:p>
        </p:txBody>
      </p:sp>
      <p:sp>
        <p:nvSpPr>
          <p:cNvPr id="4" name="Parchemin horizontal 3">
            <a:hlinkClick r:id="rId2" action="ppaction://hlinksldjump"/>
          </p:cNvPr>
          <p:cNvSpPr/>
          <p:nvPr/>
        </p:nvSpPr>
        <p:spPr>
          <a:xfrm>
            <a:off x="10680192" y="59500"/>
            <a:ext cx="1389888" cy="374904"/>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Sommaire</a:t>
            </a:r>
            <a:endParaRPr lang="fr-FR" dirty="0"/>
          </a:p>
        </p:txBody>
      </p:sp>
      <p:sp>
        <p:nvSpPr>
          <p:cNvPr id="12" name="ZoneTexte 11"/>
          <p:cNvSpPr txBox="1"/>
          <p:nvPr/>
        </p:nvSpPr>
        <p:spPr>
          <a:xfrm>
            <a:off x="-73152" y="768096"/>
            <a:ext cx="1309974" cy="369332"/>
          </a:xfrm>
          <a:prstGeom prst="rect">
            <a:avLst/>
          </a:prstGeom>
          <a:noFill/>
        </p:spPr>
        <p:txBody>
          <a:bodyPr wrap="none" rtlCol="0">
            <a:spAutoFit/>
          </a:bodyPr>
          <a:lstStyle/>
          <a:p>
            <a:r>
              <a:rPr lang="fr-FR" dirty="0" smtClean="0">
                <a:solidFill>
                  <a:schemeClr val="bg1"/>
                </a:solidFill>
              </a:rPr>
              <a:t>II Exemple</a:t>
            </a:r>
            <a:endParaRPr lang="fr-FR" dirty="0">
              <a:solidFill>
                <a:schemeClr val="bg1"/>
              </a:solidFill>
            </a:endParaRPr>
          </a:p>
        </p:txBody>
      </p:sp>
      <p:pic>
        <p:nvPicPr>
          <p:cNvPr id="8" name="Image 7"/>
          <p:cNvPicPr>
            <a:picLocks noChangeAspect="1"/>
          </p:cNvPicPr>
          <p:nvPr/>
        </p:nvPicPr>
        <p:blipFill>
          <a:blip r:embed="rId3"/>
          <a:stretch>
            <a:fillRect/>
          </a:stretch>
        </p:blipFill>
        <p:spPr>
          <a:xfrm>
            <a:off x="193864" y="2299525"/>
            <a:ext cx="2428875" cy="523875"/>
          </a:xfrm>
          <a:prstGeom prst="rect">
            <a:avLst/>
          </a:prstGeom>
          <a:ln>
            <a:solidFill>
              <a:schemeClr val="accent1"/>
            </a:solidFill>
          </a:ln>
        </p:spPr>
      </p:pic>
      <p:pic>
        <p:nvPicPr>
          <p:cNvPr id="9" name="Image 8"/>
          <p:cNvPicPr>
            <a:picLocks noChangeAspect="1"/>
          </p:cNvPicPr>
          <p:nvPr/>
        </p:nvPicPr>
        <p:blipFill>
          <a:blip r:embed="rId4"/>
          <a:stretch>
            <a:fillRect/>
          </a:stretch>
        </p:blipFill>
        <p:spPr>
          <a:xfrm>
            <a:off x="2589212" y="6133528"/>
            <a:ext cx="1285875" cy="333375"/>
          </a:xfrm>
          <a:prstGeom prst="rect">
            <a:avLst/>
          </a:prstGeom>
          <a:ln>
            <a:solidFill>
              <a:schemeClr val="accent1"/>
            </a:solidFill>
          </a:ln>
        </p:spPr>
      </p:pic>
      <p:pic>
        <p:nvPicPr>
          <p:cNvPr id="11" name="Image 10"/>
          <p:cNvPicPr>
            <a:picLocks noChangeAspect="1"/>
          </p:cNvPicPr>
          <p:nvPr/>
        </p:nvPicPr>
        <p:blipFill>
          <a:blip r:embed="rId5"/>
          <a:stretch>
            <a:fillRect/>
          </a:stretch>
        </p:blipFill>
        <p:spPr>
          <a:xfrm>
            <a:off x="4060824" y="6028752"/>
            <a:ext cx="2419350" cy="542925"/>
          </a:xfrm>
          <a:prstGeom prst="rect">
            <a:avLst/>
          </a:prstGeom>
          <a:ln>
            <a:solidFill>
              <a:schemeClr val="accent1"/>
            </a:solidFill>
          </a:ln>
        </p:spPr>
      </p:pic>
    </p:spTree>
    <p:extLst>
      <p:ext uri="{BB962C8B-B14F-4D97-AF65-F5344CB8AC3E}">
        <p14:creationId xmlns:p14="http://schemas.microsoft.com/office/powerpoint/2010/main" val="1032244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Exemple de création d’un planning :</a:t>
            </a:r>
            <a:br>
              <a:rPr lang="fr-FR" dirty="0"/>
            </a:br>
            <a:r>
              <a:rPr lang="fr-FR" sz="2400" dirty="0"/>
              <a:t>Planification : </a:t>
            </a:r>
            <a:r>
              <a:rPr lang="fr-FR" sz="2400" dirty="0" smtClean="0"/>
              <a:t>Planning Chauffeur </a:t>
            </a:r>
            <a:endParaRPr lang="fr-FR" sz="2400" dirty="0"/>
          </a:p>
        </p:txBody>
      </p:sp>
      <p:sp>
        <p:nvSpPr>
          <p:cNvPr id="3" name="Espace réservé du contenu 2"/>
          <p:cNvSpPr>
            <a:spLocks noGrp="1"/>
          </p:cNvSpPr>
          <p:nvPr>
            <p:ph idx="1"/>
          </p:nvPr>
        </p:nvSpPr>
        <p:spPr>
          <a:xfrm>
            <a:off x="2589212" y="2124456"/>
            <a:ext cx="8915400" cy="4724400"/>
          </a:xfrm>
        </p:spPr>
        <p:txBody>
          <a:bodyPr>
            <a:normAutofit/>
          </a:bodyPr>
          <a:lstStyle/>
          <a:p>
            <a:pPr marL="0" indent="0">
              <a:buNone/>
            </a:pPr>
            <a:r>
              <a:rPr lang="fr-FR" dirty="0" smtClean="0"/>
              <a:t>Lorsque tout a été planifié, les différentes options suivantes sont disponibles :</a:t>
            </a:r>
          </a:p>
          <a:p>
            <a:pPr lvl="1"/>
            <a:r>
              <a:rPr lang="fr-FR" dirty="0" smtClean="0"/>
              <a:t>Imprimer planning chauffeur en cours : permet d’imprimer un planning unique pour le chauffeur actuellement sélectionné.</a:t>
            </a:r>
          </a:p>
          <a:p>
            <a:pPr lvl="1"/>
            <a:r>
              <a:rPr lang="fr-FR" dirty="0" smtClean="0"/>
              <a:t>Créer PDF planning garage : permet de créer un fichier récapitulatif des disponibilités des véhicules sur la semaine. Le calcul est effectué uniquement pour les plages : 8h00 à 12h00 le matin &amp; 14h00 à 17h00 l’après-midi.</a:t>
            </a:r>
          </a:p>
          <a:p>
            <a:pPr lvl="1"/>
            <a:r>
              <a:rPr lang="fr-FR" dirty="0" smtClean="0"/>
              <a:t>Imprimer les plannings : permet d’imprimer les plannings de l’ensemble des chauffeurs en un clic.</a:t>
            </a:r>
          </a:p>
          <a:p>
            <a:pPr marL="457200" lvl="1" indent="0">
              <a:buNone/>
            </a:pPr>
            <a:endParaRPr lang="fr-FR" dirty="0" smtClean="0"/>
          </a:p>
          <a:p>
            <a:pPr marL="457200" lvl="1" indent="0">
              <a:buNone/>
            </a:pPr>
            <a:endParaRPr lang="fr-FR" dirty="0" smtClean="0"/>
          </a:p>
          <a:p>
            <a:pPr marL="57150" indent="0">
              <a:buNone/>
            </a:pPr>
            <a:r>
              <a:rPr lang="fr-FR" dirty="0" smtClean="0"/>
              <a:t>Exemple des plannings générés :</a:t>
            </a:r>
          </a:p>
          <a:p>
            <a:pPr marL="57150" indent="0">
              <a:buNone/>
            </a:pPr>
            <a:endParaRPr lang="fr-FR" dirty="0"/>
          </a:p>
        </p:txBody>
      </p:sp>
      <p:sp>
        <p:nvSpPr>
          <p:cNvPr id="4" name="Parchemin horizontal 3">
            <a:hlinkClick r:id="rId3" action="ppaction://hlinksldjump"/>
          </p:cNvPr>
          <p:cNvSpPr/>
          <p:nvPr/>
        </p:nvSpPr>
        <p:spPr>
          <a:xfrm>
            <a:off x="10680192" y="59500"/>
            <a:ext cx="1389888" cy="374904"/>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Sommaire</a:t>
            </a:r>
            <a:endParaRPr lang="fr-FR" dirty="0"/>
          </a:p>
        </p:txBody>
      </p:sp>
      <p:sp>
        <p:nvSpPr>
          <p:cNvPr id="12" name="ZoneTexte 11"/>
          <p:cNvSpPr txBox="1"/>
          <p:nvPr/>
        </p:nvSpPr>
        <p:spPr>
          <a:xfrm>
            <a:off x="-73152" y="768096"/>
            <a:ext cx="1309974" cy="369332"/>
          </a:xfrm>
          <a:prstGeom prst="rect">
            <a:avLst/>
          </a:prstGeom>
          <a:noFill/>
        </p:spPr>
        <p:txBody>
          <a:bodyPr wrap="none" rtlCol="0">
            <a:spAutoFit/>
          </a:bodyPr>
          <a:lstStyle/>
          <a:p>
            <a:r>
              <a:rPr lang="fr-FR" dirty="0" smtClean="0">
                <a:solidFill>
                  <a:schemeClr val="bg1"/>
                </a:solidFill>
              </a:rPr>
              <a:t>II Exemple</a:t>
            </a:r>
            <a:endParaRPr lang="fr-FR" dirty="0">
              <a:solidFill>
                <a:schemeClr val="bg1"/>
              </a:solidFill>
            </a:endParaRPr>
          </a:p>
        </p:txBody>
      </p:sp>
      <p:pic>
        <p:nvPicPr>
          <p:cNvPr id="5" name="Image 4"/>
          <p:cNvPicPr>
            <a:picLocks noChangeAspect="1"/>
          </p:cNvPicPr>
          <p:nvPr/>
        </p:nvPicPr>
        <p:blipFill>
          <a:blip r:embed="rId4"/>
          <a:stretch>
            <a:fillRect/>
          </a:stretch>
        </p:blipFill>
        <p:spPr>
          <a:xfrm>
            <a:off x="1342674" y="1264555"/>
            <a:ext cx="1136973" cy="5580000"/>
          </a:xfrm>
          <a:prstGeom prst="rect">
            <a:avLst/>
          </a:prstGeom>
          <a:ln>
            <a:solidFill>
              <a:schemeClr val="accent1"/>
            </a:solidFill>
          </a:ln>
        </p:spPr>
      </p:pic>
      <p:graphicFrame>
        <p:nvGraphicFramePr>
          <p:cNvPr id="6" name="Objet 5">
            <a:hlinkClick r:id="rId5" action="ppaction://hlinksldjump" tooltip="Ouverture du PDF possible en mode Normal via un double clic."/>
          </p:cNvPr>
          <p:cNvGraphicFramePr>
            <a:graphicFrameLocks noChangeAspect="1"/>
          </p:cNvGraphicFramePr>
          <p:nvPr>
            <p:extLst>
              <p:ext uri="{D42A27DB-BD31-4B8C-83A1-F6EECF244321}">
                <p14:modId xmlns:p14="http://schemas.microsoft.com/office/powerpoint/2010/main" val="3513489874"/>
              </p:ext>
            </p:extLst>
          </p:nvPr>
        </p:nvGraphicFramePr>
        <p:xfrm>
          <a:off x="3508248" y="5738749"/>
          <a:ext cx="914400" cy="792163"/>
        </p:xfrm>
        <a:graphic>
          <a:graphicData uri="http://schemas.openxmlformats.org/presentationml/2006/ole">
            <mc:AlternateContent xmlns:mc="http://schemas.openxmlformats.org/markup-compatibility/2006">
              <mc:Choice xmlns:v="urn:schemas-microsoft-com:vml" Requires="v">
                <p:oleObj spid="_x0000_s2138" name="Acrobat Document" showAsIcon="1" r:id="rId6" imgW="914400" imgH="792360" progId="AcroExch.Document.DC">
                  <p:embed/>
                </p:oleObj>
              </mc:Choice>
              <mc:Fallback>
                <p:oleObj name="Acrobat Document" showAsIcon="1" r:id="rId6" imgW="914400" imgH="792360" progId="AcroExch.Document.DC">
                  <p:embed/>
                  <p:pic>
                    <p:nvPicPr>
                      <p:cNvPr id="0" name=""/>
                      <p:cNvPicPr/>
                      <p:nvPr/>
                    </p:nvPicPr>
                    <p:blipFill>
                      <a:blip r:embed="rId7"/>
                      <a:stretch>
                        <a:fillRect/>
                      </a:stretch>
                    </p:blipFill>
                    <p:spPr>
                      <a:xfrm>
                        <a:off x="3508248" y="5738749"/>
                        <a:ext cx="914400" cy="792163"/>
                      </a:xfrm>
                      <a:prstGeom prst="rect">
                        <a:avLst/>
                      </a:prstGeom>
                    </p:spPr>
                  </p:pic>
                </p:oleObj>
              </mc:Fallback>
            </mc:AlternateContent>
          </a:graphicData>
        </a:graphic>
      </p:graphicFrame>
      <p:graphicFrame>
        <p:nvGraphicFramePr>
          <p:cNvPr id="9" name="Objet 8">
            <a:hlinkClick r:id="rId5" action="ppaction://hlinksldjump" tooltip="Ouverture du PDF possible en mode Normal via un double clic."/>
          </p:cNvPr>
          <p:cNvGraphicFramePr>
            <a:graphicFrameLocks noChangeAspect="1"/>
          </p:cNvGraphicFramePr>
          <p:nvPr>
            <p:extLst>
              <p:ext uri="{D42A27DB-BD31-4B8C-83A1-F6EECF244321}">
                <p14:modId xmlns:p14="http://schemas.microsoft.com/office/powerpoint/2010/main" val="367257084"/>
              </p:ext>
            </p:extLst>
          </p:nvPr>
        </p:nvGraphicFramePr>
        <p:xfrm>
          <a:off x="5341684" y="5738749"/>
          <a:ext cx="914400" cy="792163"/>
        </p:xfrm>
        <a:graphic>
          <a:graphicData uri="http://schemas.openxmlformats.org/presentationml/2006/ole">
            <mc:AlternateContent xmlns:mc="http://schemas.openxmlformats.org/markup-compatibility/2006">
              <mc:Choice xmlns:v="urn:schemas-microsoft-com:vml" Requires="v">
                <p:oleObj spid="_x0000_s2139" name="Acrobat Document" showAsIcon="1" r:id="rId8" imgW="914400" imgH="792360" progId="AcroExch.Document.DC">
                  <p:embed/>
                </p:oleObj>
              </mc:Choice>
              <mc:Fallback>
                <p:oleObj name="Acrobat Document" showAsIcon="1" r:id="rId8" imgW="914400" imgH="792360" progId="AcroExch.Document.DC">
                  <p:embed/>
                  <p:pic>
                    <p:nvPicPr>
                      <p:cNvPr id="0" name=""/>
                      <p:cNvPicPr/>
                      <p:nvPr/>
                    </p:nvPicPr>
                    <p:blipFill>
                      <a:blip r:embed="rId9"/>
                      <a:stretch>
                        <a:fillRect/>
                      </a:stretch>
                    </p:blipFill>
                    <p:spPr>
                      <a:xfrm>
                        <a:off x="5341684" y="5738749"/>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288380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Exemple de création d’un planning :</a:t>
            </a:r>
            <a:br>
              <a:rPr lang="fr-FR" dirty="0"/>
            </a:br>
            <a:r>
              <a:rPr lang="fr-FR" sz="2400" dirty="0" smtClean="0"/>
              <a:t>Validation : Validation</a:t>
            </a:r>
            <a:endParaRPr lang="fr-FR" sz="2400" dirty="0"/>
          </a:p>
        </p:txBody>
      </p:sp>
      <p:sp>
        <p:nvSpPr>
          <p:cNvPr id="3" name="Espace réservé du contenu 2"/>
          <p:cNvSpPr>
            <a:spLocks noGrp="1"/>
          </p:cNvSpPr>
          <p:nvPr>
            <p:ph idx="1"/>
          </p:nvPr>
        </p:nvSpPr>
        <p:spPr>
          <a:xfrm>
            <a:off x="2589212" y="2124456"/>
            <a:ext cx="8915400" cy="4724400"/>
          </a:xfrm>
        </p:spPr>
        <p:txBody>
          <a:bodyPr>
            <a:normAutofit/>
          </a:bodyPr>
          <a:lstStyle/>
          <a:p>
            <a:pPr marL="0" indent="0">
              <a:buNone/>
            </a:pPr>
            <a:r>
              <a:rPr lang="fr-FR" dirty="0" smtClean="0"/>
              <a:t>La partie planification de la semaine est terminée, on passe maintenant à la validation des tournées.</a:t>
            </a:r>
          </a:p>
          <a:p>
            <a:pPr marL="0" indent="0">
              <a:buNone/>
            </a:pPr>
            <a:r>
              <a:rPr lang="fr-FR" dirty="0" smtClean="0"/>
              <a:t>En sélectionnant une date, on récupère le listing des tournées planifiées mais pas encore validées.</a:t>
            </a:r>
          </a:p>
        </p:txBody>
      </p:sp>
      <p:sp>
        <p:nvSpPr>
          <p:cNvPr id="4" name="Parchemin horizontal 3">
            <a:hlinkClick r:id="rId2" action="ppaction://hlinksldjump"/>
          </p:cNvPr>
          <p:cNvSpPr/>
          <p:nvPr/>
        </p:nvSpPr>
        <p:spPr>
          <a:xfrm>
            <a:off x="10680192" y="59500"/>
            <a:ext cx="1389888" cy="374904"/>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Sommaire</a:t>
            </a:r>
            <a:endParaRPr lang="fr-FR" dirty="0"/>
          </a:p>
        </p:txBody>
      </p:sp>
      <p:sp>
        <p:nvSpPr>
          <p:cNvPr id="12" name="ZoneTexte 11"/>
          <p:cNvSpPr txBox="1"/>
          <p:nvPr/>
        </p:nvSpPr>
        <p:spPr>
          <a:xfrm>
            <a:off x="-73152" y="768096"/>
            <a:ext cx="1309974" cy="369332"/>
          </a:xfrm>
          <a:prstGeom prst="rect">
            <a:avLst/>
          </a:prstGeom>
          <a:noFill/>
        </p:spPr>
        <p:txBody>
          <a:bodyPr wrap="none" rtlCol="0">
            <a:spAutoFit/>
          </a:bodyPr>
          <a:lstStyle/>
          <a:p>
            <a:r>
              <a:rPr lang="fr-FR" dirty="0" smtClean="0">
                <a:solidFill>
                  <a:schemeClr val="bg1"/>
                </a:solidFill>
              </a:rPr>
              <a:t>II Exemple</a:t>
            </a:r>
            <a:endParaRPr lang="fr-FR" dirty="0">
              <a:solidFill>
                <a:schemeClr val="bg1"/>
              </a:solidFill>
            </a:endParaRPr>
          </a:p>
        </p:txBody>
      </p:sp>
      <p:pic>
        <p:nvPicPr>
          <p:cNvPr id="5" name="Image 4"/>
          <p:cNvPicPr>
            <a:picLocks noChangeAspect="1"/>
          </p:cNvPicPr>
          <p:nvPr/>
        </p:nvPicPr>
        <p:blipFill>
          <a:blip r:embed="rId3"/>
          <a:stretch>
            <a:fillRect/>
          </a:stretch>
        </p:blipFill>
        <p:spPr>
          <a:xfrm>
            <a:off x="293712" y="3532554"/>
            <a:ext cx="11880000" cy="3307158"/>
          </a:xfrm>
          <a:prstGeom prst="rect">
            <a:avLst/>
          </a:prstGeom>
          <a:ln>
            <a:solidFill>
              <a:schemeClr val="accent1"/>
            </a:solidFill>
          </a:ln>
        </p:spPr>
      </p:pic>
    </p:spTree>
    <p:extLst>
      <p:ext uri="{BB962C8B-B14F-4D97-AF65-F5344CB8AC3E}">
        <p14:creationId xmlns:p14="http://schemas.microsoft.com/office/powerpoint/2010/main" val="4704346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Exemple de création d’un planning :</a:t>
            </a:r>
            <a:br>
              <a:rPr lang="fr-FR" dirty="0"/>
            </a:br>
            <a:r>
              <a:rPr lang="fr-FR" sz="2400" dirty="0" smtClean="0"/>
              <a:t>Validation : Validation</a:t>
            </a:r>
            <a:endParaRPr lang="fr-FR" sz="2400" dirty="0"/>
          </a:p>
        </p:txBody>
      </p:sp>
      <p:sp>
        <p:nvSpPr>
          <p:cNvPr id="3" name="Espace réservé du contenu 2"/>
          <p:cNvSpPr>
            <a:spLocks noGrp="1"/>
          </p:cNvSpPr>
          <p:nvPr>
            <p:ph idx="1"/>
          </p:nvPr>
        </p:nvSpPr>
        <p:spPr>
          <a:xfrm>
            <a:off x="2589212" y="2124456"/>
            <a:ext cx="8915400" cy="4724400"/>
          </a:xfrm>
        </p:spPr>
        <p:txBody>
          <a:bodyPr>
            <a:normAutofit/>
          </a:bodyPr>
          <a:lstStyle/>
          <a:p>
            <a:pPr marL="0" indent="0">
              <a:buNone/>
            </a:pPr>
            <a:r>
              <a:rPr lang="fr-FR" dirty="0"/>
              <a:t>Il est possible de faire des modifications ici juste avant de valider les données.</a:t>
            </a:r>
          </a:p>
          <a:p>
            <a:pPr marL="0" indent="0">
              <a:buNone/>
            </a:pPr>
            <a:r>
              <a:rPr lang="fr-FR" dirty="0" smtClean="0"/>
              <a:t>Une fois l’ensemble des tournées traitées, il faut enregistrer ce traitement pour garder un historique de ces tournées qui servira ensuite pour la facturation des clients.</a:t>
            </a:r>
          </a:p>
          <a:p>
            <a:pPr marL="0" indent="0">
              <a:buNone/>
            </a:pPr>
            <a:r>
              <a:rPr lang="fr-FR" dirty="0" smtClean="0"/>
              <a:t>Les cellules de contrôles AI2 et AI3 doivent être vertes, puis cliquer sur </a:t>
            </a:r>
          </a:p>
        </p:txBody>
      </p:sp>
      <p:sp>
        <p:nvSpPr>
          <p:cNvPr id="4" name="Parchemin horizontal 3">
            <a:hlinkClick r:id="rId2" action="ppaction://hlinksldjump"/>
          </p:cNvPr>
          <p:cNvSpPr/>
          <p:nvPr/>
        </p:nvSpPr>
        <p:spPr>
          <a:xfrm>
            <a:off x="10680192" y="59500"/>
            <a:ext cx="1389888" cy="374904"/>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Sommaire</a:t>
            </a:r>
            <a:endParaRPr lang="fr-FR" dirty="0"/>
          </a:p>
        </p:txBody>
      </p:sp>
      <p:sp>
        <p:nvSpPr>
          <p:cNvPr id="12" name="ZoneTexte 11"/>
          <p:cNvSpPr txBox="1"/>
          <p:nvPr/>
        </p:nvSpPr>
        <p:spPr>
          <a:xfrm>
            <a:off x="-73152" y="768096"/>
            <a:ext cx="1309974" cy="369332"/>
          </a:xfrm>
          <a:prstGeom prst="rect">
            <a:avLst/>
          </a:prstGeom>
          <a:noFill/>
        </p:spPr>
        <p:txBody>
          <a:bodyPr wrap="none" rtlCol="0">
            <a:spAutoFit/>
          </a:bodyPr>
          <a:lstStyle/>
          <a:p>
            <a:r>
              <a:rPr lang="fr-FR" dirty="0" smtClean="0">
                <a:solidFill>
                  <a:schemeClr val="bg1"/>
                </a:solidFill>
              </a:rPr>
              <a:t>II Exemple</a:t>
            </a:r>
            <a:endParaRPr lang="fr-FR" dirty="0">
              <a:solidFill>
                <a:schemeClr val="bg1"/>
              </a:solidFill>
            </a:endParaRPr>
          </a:p>
        </p:txBody>
      </p:sp>
      <p:pic>
        <p:nvPicPr>
          <p:cNvPr id="6" name="Image 5"/>
          <p:cNvPicPr>
            <a:picLocks noChangeAspect="1"/>
          </p:cNvPicPr>
          <p:nvPr/>
        </p:nvPicPr>
        <p:blipFill>
          <a:blip r:embed="rId3"/>
          <a:stretch>
            <a:fillRect/>
          </a:stretch>
        </p:blipFill>
        <p:spPr>
          <a:xfrm>
            <a:off x="293712" y="3983695"/>
            <a:ext cx="11880000" cy="2856017"/>
          </a:xfrm>
          <a:prstGeom prst="rect">
            <a:avLst/>
          </a:prstGeom>
          <a:ln>
            <a:solidFill>
              <a:schemeClr val="accent1"/>
            </a:solidFill>
          </a:ln>
        </p:spPr>
      </p:pic>
      <p:pic>
        <p:nvPicPr>
          <p:cNvPr id="7" name="Image 6"/>
          <p:cNvPicPr>
            <a:picLocks noChangeAspect="1"/>
          </p:cNvPicPr>
          <p:nvPr/>
        </p:nvPicPr>
        <p:blipFill>
          <a:blip r:embed="rId4"/>
          <a:stretch>
            <a:fillRect/>
          </a:stretch>
        </p:blipFill>
        <p:spPr>
          <a:xfrm>
            <a:off x="10455370" y="3558499"/>
            <a:ext cx="1447800" cy="228600"/>
          </a:xfrm>
          <a:prstGeom prst="rect">
            <a:avLst/>
          </a:prstGeom>
        </p:spPr>
      </p:pic>
    </p:spTree>
    <p:extLst>
      <p:ext uri="{BB962C8B-B14F-4D97-AF65-F5344CB8AC3E}">
        <p14:creationId xmlns:p14="http://schemas.microsoft.com/office/powerpoint/2010/main" val="3505996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Exemple de création d’un planning :</a:t>
            </a:r>
            <a:br>
              <a:rPr lang="fr-FR" dirty="0"/>
            </a:br>
            <a:r>
              <a:rPr lang="fr-FR" sz="2400" dirty="0" smtClean="0"/>
              <a:t>Validation : Données Validées</a:t>
            </a:r>
            <a:endParaRPr lang="fr-FR" sz="2400" dirty="0"/>
          </a:p>
        </p:txBody>
      </p:sp>
      <p:sp>
        <p:nvSpPr>
          <p:cNvPr id="3" name="Espace réservé du contenu 2"/>
          <p:cNvSpPr>
            <a:spLocks noGrp="1"/>
          </p:cNvSpPr>
          <p:nvPr>
            <p:ph idx="1"/>
          </p:nvPr>
        </p:nvSpPr>
        <p:spPr>
          <a:xfrm>
            <a:off x="2589212" y="2124456"/>
            <a:ext cx="8915400" cy="4724400"/>
          </a:xfrm>
        </p:spPr>
        <p:txBody>
          <a:bodyPr>
            <a:normAutofit/>
          </a:bodyPr>
          <a:lstStyle/>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r>
              <a:rPr lang="fr-FR" dirty="0" smtClean="0"/>
              <a:t>Pour rechercher les tournées déjà enregistrées :</a:t>
            </a:r>
          </a:p>
          <a:p>
            <a:pPr lvl="1"/>
            <a:r>
              <a:rPr lang="fr-FR" dirty="0" smtClean="0"/>
              <a:t>Inscrire une date en B2 et cliquer sur                . Si besoin, il est possible de rajouter des filtres dans les cellules vertes de la 2</a:t>
            </a:r>
            <a:r>
              <a:rPr lang="fr-FR" baseline="30000" dirty="0" smtClean="0"/>
              <a:t>e</a:t>
            </a:r>
            <a:r>
              <a:rPr lang="fr-FR" dirty="0" smtClean="0"/>
              <a:t> ligne.</a:t>
            </a:r>
          </a:p>
          <a:p>
            <a:pPr marL="57150" indent="0">
              <a:buNone/>
            </a:pPr>
            <a:r>
              <a:rPr lang="fr-FR" dirty="0" smtClean="0"/>
              <a:t>Pour modifier une tournée existante :</a:t>
            </a:r>
          </a:p>
          <a:p>
            <a:pPr lvl="1"/>
            <a:r>
              <a:rPr lang="fr-FR" dirty="0" smtClean="0"/>
              <a:t>Inscrire le numéro de tournée en A5</a:t>
            </a:r>
          </a:p>
          <a:p>
            <a:pPr lvl="1"/>
            <a:r>
              <a:rPr lang="fr-FR" dirty="0" smtClean="0"/>
              <a:t>L’ensemble des informations de la tournée concernée sont ramenées dans les cellules jaunes et rouges, les données modifiables sont dans les cellules jaunes. Une fois les modifications faites, cliquer sur </a:t>
            </a:r>
          </a:p>
        </p:txBody>
      </p:sp>
      <p:sp>
        <p:nvSpPr>
          <p:cNvPr id="4" name="Parchemin horizontal 3">
            <a:hlinkClick r:id="rId2" action="ppaction://hlinksldjump"/>
          </p:cNvPr>
          <p:cNvSpPr/>
          <p:nvPr/>
        </p:nvSpPr>
        <p:spPr>
          <a:xfrm>
            <a:off x="10680192" y="59500"/>
            <a:ext cx="1389888" cy="374904"/>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Sommaire</a:t>
            </a:r>
            <a:endParaRPr lang="fr-FR" dirty="0"/>
          </a:p>
        </p:txBody>
      </p:sp>
      <p:sp>
        <p:nvSpPr>
          <p:cNvPr id="12" name="ZoneTexte 11"/>
          <p:cNvSpPr txBox="1"/>
          <p:nvPr/>
        </p:nvSpPr>
        <p:spPr>
          <a:xfrm>
            <a:off x="-73152" y="768096"/>
            <a:ext cx="1309974" cy="369332"/>
          </a:xfrm>
          <a:prstGeom prst="rect">
            <a:avLst/>
          </a:prstGeom>
          <a:noFill/>
        </p:spPr>
        <p:txBody>
          <a:bodyPr wrap="none" rtlCol="0">
            <a:spAutoFit/>
          </a:bodyPr>
          <a:lstStyle/>
          <a:p>
            <a:r>
              <a:rPr lang="fr-FR" dirty="0" smtClean="0">
                <a:solidFill>
                  <a:schemeClr val="bg1"/>
                </a:solidFill>
              </a:rPr>
              <a:t>II Exemple</a:t>
            </a:r>
            <a:endParaRPr lang="fr-FR" dirty="0">
              <a:solidFill>
                <a:schemeClr val="bg1"/>
              </a:solidFill>
            </a:endParaRPr>
          </a:p>
        </p:txBody>
      </p:sp>
      <p:pic>
        <p:nvPicPr>
          <p:cNvPr id="9" name="Image 8"/>
          <p:cNvPicPr>
            <a:picLocks noChangeAspect="1"/>
          </p:cNvPicPr>
          <p:nvPr/>
        </p:nvPicPr>
        <p:blipFill>
          <a:blip r:embed="rId3"/>
          <a:stretch>
            <a:fillRect/>
          </a:stretch>
        </p:blipFill>
        <p:spPr>
          <a:xfrm>
            <a:off x="7596568" y="6492811"/>
            <a:ext cx="2009775" cy="200025"/>
          </a:xfrm>
          <a:prstGeom prst="rect">
            <a:avLst/>
          </a:prstGeom>
        </p:spPr>
      </p:pic>
      <p:pic>
        <p:nvPicPr>
          <p:cNvPr id="10" name="Image 9"/>
          <p:cNvPicPr>
            <a:picLocks noChangeAspect="1"/>
          </p:cNvPicPr>
          <p:nvPr/>
        </p:nvPicPr>
        <p:blipFill>
          <a:blip r:embed="rId4"/>
          <a:stretch>
            <a:fillRect/>
          </a:stretch>
        </p:blipFill>
        <p:spPr>
          <a:xfrm>
            <a:off x="7028624" y="4601003"/>
            <a:ext cx="809625" cy="190500"/>
          </a:xfrm>
          <a:prstGeom prst="rect">
            <a:avLst/>
          </a:prstGeom>
        </p:spPr>
      </p:pic>
      <p:pic>
        <p:nvPicPr>
          <p:cNvPr id="11" name="Image 10"/>
          <p:cNvPicPr>
            <a:picLocks noChangeAspect="1"/>
          </p:cNvPicPr>
          <p:nvPr/>
        </p:nvPicPr>
        <p:blipFill>
          <a:blip r:embed="rId5"/>
          <a:stretch>
            <a:fillRect/>
          </a:stretch>
        </p:blipFill>
        <p:spPr>
          <a:xfrm>
            <a:off x="284568" y="1733145"/>
            <a:ext cx="11880000" cy="2211181"/>
          </a:xfrm>
          <a:prstGeom prst="rect">
            <a:avLst/>
          </a:prstGeom>
          <a:ln>
            <a:solidFill>
              <a:schemeClr val="accent1"/>
            </a:solidFill>
          </a:ln>
        </p:spPr>
      </p:pic>
    </p:spTree>
    <p:extLst>
      <p:ext uri="{BB962C8B-B14F-4D97-AF65-F5344CB8AC3E}">
        <p14:creationId xmlns:p14="http://schemas.microsoft.com/office/powerpoint/2010/main" val="37438271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Exemple de création d’un planning :</a:t>
            </a:r>
            <a:br>
              <a:rPr lang="fr-FR" dirty="0"/>
            </a:br>
            <a:r>
              <a:rPr lang="fr-FR" sz="2400" dirty="0" smtClean="0"/>
              <a:t>Validation : Données Validées</a:t>
            </a:r>
            <a:endParaRPr lang="fr-FR" sz="2400" dirty="0"/>
          </a:p>
        </p:txBody>
      </p:sp>
      <p:sp>
        <p:nvSpPr>
          <p:cNvPr id="3" name="Espace réservé du contenu 2"/>
          <p:cNvSpPr>
            <a:spLocks noGrp="1"/>
          </p:cNvSpPr>
          <p:nvPr>
            <p:ph idx="1"/>
          </p:nvPr>
        </p:nvSpPr>
        <p:spPr>
          <a:xfrm>
            <a:off x="2589212" y="2124456"/>
            <a:ext cx="8915400" cy="4724400"/>
          </a:xfrm>
        </p:spPr>
        <p:txBody>
          <a:bodyPr>
            <a:normAutofit/>
          </a:bodyPr>
          <a:lstStyle/>
          <a:p>
            <a:pPr marL="0" indent="0">
              <a:buNone/>
            </a:pPr>
            <a:r>
              <a:rPr lang="fr-FR" dirty="0" smtClean="0"/>
              <a:t>Pour créer une tournée qui n’a pas été planifiée :</a:t>
            </a:r>
          </a:p>
          <a:p>
            <a:pPr lvl="1"/>
            <a:r>
              <a:rPr lang="fr-FR" dirty="0" smtClean="0"/>
              <a:t>Laisser la cellule A5 « </a:t>
            </a:r>
            <a:r>
              <a:rPr lang="fr-FR" dirty="0" err="1" smtClean="0"/>
              <a:t>Num</a:t>
            </a:r>
            <a:r>
              <a:rPr lang="fr-FR" dirty="0" smtClean="0"/>
              <a:t> » vide.</a:t>
            </a:r>
          </a:p>
          <a:p>
            <a:pPr lvl="1"/>
            <a:r>
              <a:rPr lang="fr-FR" dirty="0" smtClean="0"/>
              <a:t>Renseigner le maximum de cellules jaunes </a:t>
            </a:r>
          </a:p>
          <a:p>
            <a:pPr lvl="1"/>
            <a:r>
              <a:rPr lang="fr-FR" dirty="0" smtClean="0"/>
              <a:t>Cliquer sur                                      .</a:t>
            </a:r>
          </a:p>
          <a:p>
            <a:pPr lvl="1"/>
            <a:endParaRPr lang="fr-FR" dirty="0"/>
          </a:p>
          <a:p>
            <a:pPr lvl="1"/>
            <a:endParaRPr lang="fr-FR" dirty="0" smtClean="0"/>
          </a:p>
          <a:p>
            <a:pPr lvl="1"/>
            <a:endParaRPr lang="fr-FR" dirty="0"/>
          </a:p>
          <a:p>
            <a:pPr marL="57150" indent="0">
              <a:buNone/>
            </a:pPr>
            <a:endParaRPr lang="fr-FR" dirty="0" smtClean="0"/>
          </a:p>
          <a:p>
            <a:pPr marL="57150" indent="0">
              <a:buNone/>
            </a:pPr>
            <a:r>
              <a:rPr lang="fr-FR" dirty="0" smtClean="0"/>
              <a:t>Exemple d’une nouvelle tournée créée : (</a:t>
            </a:r>
            <a:r>
              <a:rPr lang="fr-FR" dirty="0" err="1" smtClean="0"/>
              <a:t>Num</a:t>
            </a:r>
            <a:r>
              <a:rPr lang="fr-FR" dirty="0" smtClean="0"/>
              <a:t> 18 dans le listing)</a:t>
            </a:r>
          </a:p>
          <a:p>
            <a:pPr marL="57150" indent="0">
              <a:buNone/>
            </a:pPr>
            <a:endParaRPr lang="fr-FR" dirty="0" smtClean="0"/>
          </a:p>
        </p:txBody>
      </p:sp>
      <p:sp>
        <p:nvSpPr>
          <p:cNvPr id="4" name="Parchemin horizontal 3">
            <a:hlinkClick r:id="rId2" action="ppaction://hlinksldjump"/>
          </p:cNvPr>
          <p:cNvSpPr/>
          <p:nvPr/>
        </p:nvSpPr>
        <p:spPr>
          <a:xfrm>
            <a:off x="10680192" y="59500"/>
            <a:ext cx="1389888" cy="374904"/>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Sommaire</a:t>
            </a:r>
            <a:endParaRPr lang="fr-FR" dirty="0"/>
          </a:p>
        </p:txBody>
      </p:sp>
      <p:sp>
        <p:nvSpPr>
          <p:cNvPr id="12" name="ZoneTexte 11"/>
          <p:cNvSpPr txBox="1"/>
          <p:nvPr/>
        </p:nvSpPr>
        <p:spPr>
          <a:xfrm>
            <a:off x="-73152" y="768096"/>
            <a:ext cx="1309974" cy="369332"/>
          </a:xfrm>
          <a:prstGeom prst="rect">
            <a:avLst/>
          </a:prstGeom>
          <a:noFill/>
        </p:spPr>
        <p:txBody>
          <a:bodyPr wrap="none" rtlCol="0">
            <a:spAutoFit/>
          </a:bodyPr>
          <a:lstStyle/>
          <a:p>
            <a:r>
              <a:rPr lang="fr-FR" dirty="0" smtClean="0">
                <a:solidFill>
                  <a:schemeClr val="bg1"/>
                </a:solidFill>
              </a:rPr>
              <a:t>II Exemple</a:t>
            </a:r>
            <a:endParaRPr lang="fr-FR" dirty="0">
              <a:solidFill>
                <a:schemeClr val="bg1"/>
              </a:solidFill>
            </a:endParaRPr>
          </a:p>
        </p:txBody>
      </p:sp>
      <p:pic>
        <p:nvPicPr>
          <p:cNvPr id="5" name="Image 4"/>
          <p:cNvPicPr>
            <a:picLocks noChangeAspect="1"/>
          </p:cNvPicPr>
          <p:nvPr/>
        </p:nvPicPr>
        <p:blipFill>
          <a:blip r:embed="rId3"/>
          <a:stretch>
            <a:fillRect/>
          </a:stretch>
        </p:blipFill>
        <p:spPr>
          <a:xfrm>
            <a:off x="284568" y="3685079"/>
            <a:ext cx="11880000" cy="867455"/>
          </a:xfrm>
          <a:prstGeom prst="rect">
            <a:avLst/>
          </a:prstGeom>
          <a:ln>
            <a:solidFill>
              <a:schemeClr val="accent1"/>
            </a:solidFill>
          </a:ln>
        </p:spPr>
      </p:pic>
      <p:pic>
        <p:nvPicPr>
          <p:cNvPr id="13" name="Image 12"/>
          <p:cNvPicPr>
            <a:picLocks noChangeAspect="1"/>
          </p:cNvPicPr>
          <p:nvPr/>
        </p:nvPicPr>
        <p:blipFill>
          <a:blip r:embed="rId4"/>
          <a:stretch>
            <a:fillRect/>
          </a:stretch>
        </p:blipFill>
        <p:spPr>
          <a:xfrm>
            <a:off x="4524184" y="3330535"/>
            <a:ext cx="2009775" cy="200025"/>
          </a:xfrm>
          <a:prstGeom prst="rect">
            <a:avLst/>
          </a:prstGeom>
        </p:spPr>
      </p:pic>
      <p:pic>
        <p:nvPicPr>
          <p:cNvPr id="6" name="Image 5"/>
          <p:cNvPicPr>
            <a:picLocks noChangeAspect="1"/>
          </p:cNvPicPr>
          <p:nvPr/>
        </p:nvPicPr>
        <p:blipFill>
          <a:blip r:embed="rId5"/>
          <a:stretch>
            <a:fillRect/>
          </a:stretch>
        </p:blipFill>
        <p:spPr>
          <a:xfrm>
            <a:off x="284568" y="5586217"/>
            <a:ext cx="11880000" cy="886444"/>
          </a:xfrm>
          <a:prstGeom prst="rect">
            <a:avLst/>
          </a:prstGeom>
          <a:ln>
            <a:solidFill>
              <a:schemeClr val="accent1"/>
            </a:solidFill>
          </a:ln>
        </p:spPr>
      </p:pic>
    </p:spTree>
    <p:extLst>
      <p:ext uri="{BB962C8B-B14F-4D97-AF65-F5344CB8AC3E}">
        <p14:creationId xmlns:p14="http://schemas.microsoft.com/office/powerpoint/2010/main" val="3889147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Exemple de création d’un planning :</a:t>
            </a:r>
            <a:br>
              <a:rPr lang="fr-FR" dirty="0"/>
            </a:br>
            <a:r>
              <a:rPr lang="fr-FR" sz="2400" dirty="0" smtClean="0"/>
              <a:t>Validation : Planning Transporteur</a:t>
            </a:r>
            <a:endParaRPr lang="fr-FR" sz="2400" dirty="0"/>
          </a:p>
        </p:txBody>
      </p:sp>
      <p:sp>
        <p:nvSpPr>
          <p:cNvPr id="3" name="Espace réservé du contenu 2"/>
          <p:cNvSpPr>
            <a:spLocks noGrp="1"/>
          </p:cNvSpPr>
          <p:nvPr>
            <p:ph idx="1"/>
          </p:nvPr>
        </p:nvSpPr>
        <p:spPr>
          <a:xfrm>
            <a:off x="2589212" y="2124456"/>
            <a:ext cx="8915400" cy="4724400"/>
          </a:xfrm>
        </p:spPr>
        <p:txBody>
          <a:bodyPr>
            <a:normAutofit/>
          </a:bodyPr>
          <a:lstStyle/>
          <a:p>
            <a:pPr marL="57150" indent="0">
              <a:buNone/>
            </a:pPr>
            <a:r>
              <a:rPr lang="fr-FR" dirty="0" smtClean="0"/>
              <a:t>Pour créer la pré-facture hebdomadaire d’un transporteur il faut :</a:t>
            </a:r>
          </a:p>
          <a:p>
            <a:pPr lvl="1"/>
            <a:r>
              <a:rPr lang="fr-FR" dirty="0" smtClean="0"/>
              <a:t>Sélectionner le transporteur en question en A3</a:t>
            </a:r>
          </a:p>
          <a:p>
            <a:pPr lvl="1"/>
            <a:r>
              <a:rPr lang="fr-FR" dirty="0" smtClean="0"/>
              <a:t>Inscrire la date du lundi de la semaine souhaitée en C3</a:t>
            </a:r>
          </a:p>
          <a:p>
            <a:pPr lvl="1"/>
            <a:r>
              <a:rPr lang="fr-FR" dirty="0" smtClean="0"/>
              <a:t>Cliquer sur</a:t>
            </a:r>
          </a:p>
          <a:p>
            <a:pPr marL="457200" lvl="1" indent="0">
              <a:buNone/>
            </a:pPr>
            <a:endParaRPr lang="fr-FR" dirty="0"/>
          </a:p>
        </p:txBody>
      </p:sp>
      <p:sp>
        <p:nvSpPr>
          <p:cNvPr id="4" name="Parchemin horizontal 3">
            <a:hlinkClick r:id="rId2" action="ppaction://hlinksldjump"/>
          </p:cNvPr>
          <p:cNvSpPr/>
          <p:nvPr/>
        </p:nvSpPr>
        <p:spPr>
          <a:xfrm>
            <a:off x="10680192" y="59500"/>
            <a:ext cx="1389888" cy="374904"/>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Sommaire</a:t>
            </a:r>
            <a:endParaRPr lang="fr-FR" dirty="0"/>
          </a:p>
        </p:txBody>
      </p:sp>
      <p:sp>
        <p:nvSpPr>
          <p:cNvPr id="12" name="ZoneTexte 11"/>
          <p:cNvSpPr txBox="1"/>
          <p:nvPr/>
        </p:nvSpPr>
        <p:spPr>
          <a:xfrm>
            <a:off x="-73152" y="768096"/>
            <a:ext cx="1309974" cy="369332"/>
          </a:xfrm>
          <a:prstGeom prst="rect">
            <a:avLst/>
          </a:prstGeom>
          <a:noFill/>
        </p:spPr>
        <p:txBody>
          <a:bodyPr wrap="none" rtlCol="0">
            <a:spAutoFit/>
          </a:bodyPr>
          <a:lstStyle/>
          <a:p>
            <a:r>
              <a:rPr lang="fr-FR" dirty="0" smtClean="0">
                <a:solidFill>
                  <a:schemeClr val="bg1"/>
                </a:solidFill>
              </a:rPr>
              <a:t>II Exemple</a:t>
            </a:r>
            <a:endParaRPr lang="fr-FR" dirty="0">
              <a:solidFill>
                <a:schemeClr val="bg1"/>
              </a:solidFill>
            </a:endParaRPr>
          </a:p>
        </p:txBody>
      </p:sp>
      <p:pic>
        <p:nvPicPr>
          <p:cNvPr id="8" name="Image 7"/>
          <p:cNvPicPr>
            <a:picLocks noChangeAspect="1"/>
          </p:cNvPicPr>
          <p:nvPr/>
        </p:nvPicPr>
        <p:blipFill>
          <a:blip r:embed="rId3"/>
          <a:stretch>
            <a:fillRect/>
          </a:stretch>
        </p:blipFill>
        <p:spPr>
          <a:xfrm>
            <a:off x="3147441" y="3575875"/>
            <a:ext cx="1581150" cy="200025"/>
          </a:xfrm>
          <a:prstGeom prst="rect">
            <a:avLst/>
          </a:prstGeom>
        </p:spPr>
      </p:pic>
      <p:sp>
        <p:nvSpPr>
          <p:cNvPr id="9" name="ZoneTexte 8"/>
          <p:cNvSpPr txBox="1"/>
          <p:nvPr/>
        </p:nvSpPr>
        <p:spPr>
          <a:xfrm>
            <a:off x="2596896" y="4486656"/>
            <a:ext cx="2213991" cy="1477328"/>
          </a:xfrm>
          <a:prstGeom prst="rect">
            <a:avLst/>
          </a:prstGeom>
          <a:noFill/>
        </p:spPr>
        <p:txBody>
          <a:bodyPr wrap="square" rtlCol="0">
            <a:spAutoFit/>
          </a:bodyPr>
          <a:lstStyle/>
          <a:p>
            <a:r>
              <a:rPr lang="fr-FR" dirty="0" smtClean="0"/>
              <a:t>On obtient ensuite un fichier Excel qui ressemble à l’image suivante :</a:t>
            </a:r>
            <a:endParaRPr lang="fr-FR" dirty="0"/>
          </a:p>
        </p:txBody>
      </p:sp>
      <p:pic>
        <p:nvPicPr>
          <p:cNvPr id="11" name="Image 10"/>
          <p:cNvPicPr>
            <a:picLocks noChangeAspect="1"/>
          </p:cNvPicPr>
          <p:nvPr/>
        </p:nvPicPr>
        <p:blipFill>
          <a:blip r:embed="rId4"/>
          <a:stretch>
            <a:fillRect/>
          </a:stretch>
        </p:blipFill>
        <p:spPr>
          <a:xfrm>
            <a:off x="4830635" y="3220212"/>
            <a:ext cx="7343775" cy="3619500"/>
          </a:xfrm>
          <a:prstGeom prst="rect">
            <a:avLst/>
          </a:prstGeom>
          <a:ln>
            <a:solidFill>
              <a:schemeClr val="accent1"/>
            </a:solidFill>
          </a:ln>
        </p:spPr>
      </p:pic>
    </p:spTree>
    <p:extLst>
      <p:ext uri="{BB962C8B-B14F-4D97-AF65-F5344CB8AC3E}">
        <p14:creationId xmlns:p14="http://schemas.microsoft.com/office/powerpoint/2010/main" val="20438180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Fin du Guide Utilisateur fichier Exploitation </a:t>
            </a:r>
            <a:r>
              <a:rPr lang="fr-FR" dirty="0" err="1" smtClean="0"/>
              <a:t>Agrolog</a:t>
            </a:r>
            <a:endParaRPr lang="fr-FR" dirty="0"/>
          </a:p>
        </p:txBody>
      </p:sp>
      <p:sp>
        <p:nvSpPr>
          <p:cNvPr id="3" name="Sous-titre 2"/>
          <p:cNvSpPr>
            <a:spLocks noGrp="1"/>
          </p:cNvSpPr>
          <p:nvPr>
            <p:ph type="subTitle" idx="1"/>
          </p:nvPr>
        </p:nvSpPr>
        <p:spPr/>
        <p:txBody>
          <a:bodyPr>
            <a:normAutofit/>
          </a:bodyPr>
          <a:lstStyle/>
          <a:p>
            <a:r>
              <a:rPr lang="fr-FR" dirty="0" smtClean="0"/>
              <a:t>Partie planification</a:t>
            </a:r>
          </a:p>
        </p:txBody>
      </p:sp>
      <p:pic>
        <p:nvPicPr>
          <p:cNvPr id="5" name="Image 4">
            <a:extLst>
              <a:ext uri="{FF2B5EF4-FFF2-40B4-BE49-F238E27FC236}">
                <a16:creationId xmlns="" xmlns:xdr="http://schemas.openxmlformats.org/drawingml/2006/spreadsheetDrawing" xmlns:a16="http://schemas.microsoft.com/office/drawing/2014/main" xmlns:lc="http://schemas.openxmlformats.org/drawingml/2006/lockedCanvas" id="{00000000-0008-0000-0600-0000030000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000" y="1269000"/>
            <a:ext cx="2160000" cy="1089855"/>
          </a:xfrm>
          <a:prstGeom prst="rect">
            <a:avLst/>
          </a:prstGeom>
          <a:ln>
            <a:solidFill>
              <a:sysClr val="windowText" lastClr="000000"/>
            </a:solidFill>
          </a:ln>
        </p:spPr>
      </p:pic>
    </p:spTree>
    <p:extLst>
      <p:ext uri="{BB962C8B-B14F-4D97-AF65-F5344CB8AC3E}">
        <p14:creationId xmlns:p14="http://schemas.microsoft.com/office/powerpoint/2010/main" val="3955337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Présentation générale des fonctions</a:t>
            </a:r>
            <a:endParaRPr lang="fr-FR" dirty="0"/>
          </a:p>
        </p:txBody>
      </p:sp>
      <p:sp>
        <p:nvSpPr>
          <p:cNvPr id="3" name="Espace réservé du contenu 2"/>
          <p:cNvSpPr>
            <a:spLocks noGrp="1"/>
          </p:cNvSpPr>
          <p:nvPr>
            <p:ph idx="1"/>
          </p:nvPr>
        </p:nvSpPr>
        <p:spPr>
          <a:xfrm>
            <a:off x="2589212" y="2133600"/>
            <a:ext cx="8915400" cy="4532376"/>
          </a:xfrm>
        </p:spPr>
        <p:txBody>
          <a:bodyPr>
            <a:normAutofit lnSpcReduction="10000"/>
          </a:bodyPr>
          <a:lstStyle/>
          <a:p>
            <a:pPr marL="0" indent="0">
              <a:buNone/>
            </a:pPr>
            <a:r>
              <a:rPr lang="fr-FR" dirty="0" smtClean="0"/>
              <a:t>Ce fichier a été construit avec pour but de pouvoir gérer l’ensemble de l’exploitation transport, puis de pouvoir facturer toutes les prestations effectuées.</a:t>
            </a:r>
          </a:p>
          <a:p>
            <a:pPr marL="0" indent="0">
              <a:buNone/>
            </a:pPr>
            <a:endParaRPr lang="fr-FR" dirty="0"/>
          </a:p>
          <a:p>
            <a:pPr marL="0" indent="0">
              <a:buNone/>
            </a:pPr>
            <a:r>
              <a:rPr lang="fr-FR" dirty="0" smtClean="0"/>
              <a:t>Le fichier d’exploitation </a:t>
            </a:r>
            <a:r>
              <a:rPr lang="fr-FR" dirty="0" err="1" smtClean="0"/>
              <a:t>Agrolog</a:t>
            </a:r>
            <a:r>
              <a:rPr lang="fr-FR" dirty="0" smtClean="0"/>
              <a:t> sert pour :</a:t>
            </a:r>
          </a:p>
          <a:p>
            <a:pPr lvl="1"/>
            <a:r>
              <a:rPr lang="fr-FR" dirty="0" smtClean="0"/>
              <a:t>- La planification :</a:t>
            </a:r>
          </a:p>
          <a:p>
            <a:pPr lvl="2"/>
            <a:r>
              <a:rPr lang="fr-FR" dirty="0" smtClean="0"/>
              <a:t>De l’ensemble des tournées</a:t>
            </a:r>
          </a:p>
          <a:p>
            <a:pPr lvl="2"/>
            <a:r>
              <a:rPr lang="fr-FR" dirty="0" smtClean="0"/>
              <a:t>De </a:t>
            </a:r>
            <a:r>
              <a:rPr lang="fr-FR" dirty="0"/>
              <a:t>l’ensemble des </a:t>
            </a:r>
            <a:r>
              <a:rPr lang="fr-FR" dirty="0" smtClean="0"/>
              <a:t>matières à transporter</a:t>
            </a:r>
            <a:endParaRPr lang="fr-FR" dirty="0"/>
          </a:p>
          <a:p>
            <a:pPr lvl="2"/>
            <a:r>
              <a:rPr lang="fr-FR" dirty="0" smtClean="0"/>
              <a:t>De l’ensemble des véhicules</a:t>
            </a:r>
          </a:p>
          <a:p>
            <a:pPr lvl="2"/>
            <a:r>
              <a:rPr lang="fr-FR" dirty="0" smtClean="0"/>
              <a:t>De l’ensemble des chauffeurs</a:t>
            </a:r>
          </a:p>
          <a:p>
            <a:pPr lvl="2"/>
            <a:endParaRPr lang="fr-FR" dirty="0" smtClean="0"/>
          </a:p>
          <a:p>
            <a:pPr lvl="1"/>
            <a:r>
              <a:rPr lang="fr-FR" dirty="0" smtClean="0"/>
              <a:t>- La facturation :</a:t>
            </a:r>
          </a:p>
          <a:p>
            <a:pPr lvl="2"/>
            <a:r>
              <a:rPr lang="fr-FR" dirty="0" smtClean="0"/>
              <a:t>De toutes les tournées effectuées</a:t>
            </a:r>
          </a:p>
          <a:p>
            <a:pPr lvl="2"/>
            <a:r>
              <a:rPr lang="fr-FR" dirty="0" smtClean="0"/>
              <a:t>De tous les clients</a:t>
            </a:r>
            <a:endParaRPr lang="fr-FR" dirty="0"/>
          </a:p>
        </p:txBody>
      </p:sp>
      <p:sp>
        <p:nvSpPr>
          <p:cNvPr id="6" name="Parchemin horizontal 5">
            <a:hlinkClick r:id="rId2" action="ppaction://hlinksldjump"/>
          </p:cNvPr>
          <p:cNvSpPr/>
          <p:nvPr/>
        </p:nvSpPr>
        <p:spPr>
          <a:xfrm>
            <a:off x="10680192" y="59500"/>
            <a:ext cx="1389888" cy="374904"/>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Sommaire</a:t>
            </a:r>
            <a:endParaRPr lang="fr-FR" dirty="0"/>
          </a:p>
        </p:txBody>
      </p:sp>
      <p:sp>
        <p:nvSpPr>
          <p:cNvPr id="4" name="ZoneTexte 3"/>
          <p:cNvSpPr txBox="1"/>
          <p:nvPr/>
        </p:nvSpPr>
        <p:spPr>
          <a:xfrm>
            <a:off x="-73152" y="768096"/>
            <a:ext cx="1691489" cy="369332"/>
          </a:xfrm>
          <a:prstGeom prst="rect">
            <a:avLst/>
          </a:prstGeom>
          <a:noFill/>
        </p:spPr>
        <p:txBody>
          <a:bodyPr wrap="none" rtlCol="0">
            <a:spAutoFit/>
          </a:bodyPr>
          <a:lstStyle/>
          <a:p>
            <a:r>
              <a:rPr lang="fr-FR" dirty="0" smtClean="0">
                <a:solidFill>
                  <a:schemeClr val="bg1"/>
                </a:solidFill>
              </a:rPr>
              <a:t>I Présentation</a:t>
            </a:r>
            <a:endParaRPr lang="fr-FR" dirty="0">
              <a:solidFill>
                <a:schemeClr val="bg1"/>
              </a:solidFill>
            </a:endParaRPr>
          </a:p>
        </p:txBody>
      </p:sp>
    </p:spTree>
    <p:extLst>
      <p:ext uri="{BB962C8B-B14F-4D97-AF65-F5344CB8AC3E}">
        <p14:creationId xmlns:p14="http://schemas.microsoft.com/office/powerpoint/2010/main" val="62646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Fonctionnement :</a:t>
            </a:r>
            <a:br>
              <a:rPr lang="fr-FR" dirty="0" smtClean="0"/>
            </a:br>
            <a:r>
              <a:rPr lang="fr-FR" sz="2400" dirty="0" smtClean="0"/>
              <a:t>organisation à la semaine</a:t>
            </a:r>
            <a:endParaRPr lang="fr-FR" dirty="0"/>
          </a:p>
        </p:txBody>
      </p:sp>
      <p:sp>
        <p:nvSpPr>
          <p:cNvPr id="3" name="Espace réservé du contenu 2"/>
          <p:cNvSpPr>
            <a:spLocks noGrp="1"/>
          </p:cNvSpPr>
          <p:nvPr>
            <p:ph idx="1"/>
          </p:nvPr>
        </p:nvSpPr>
        <p:spPr>
          <a:xfrm>
            <a:off x="2589212" y="2133600"/>
            <a:ext cx="8915400" cy="4660392"/>
          </a:xfrm>
        </p:spPr>
        <p:txBody>
          <a:bodyPr/>
          <a:lstStyle/>
          <a:p>
            <a:pPr marL="0" indent="0">
              <a:buNone/>
            </a:pPr>
            <a:r>
              <a:rPr lang="fr-FR" dirty="0" smtClean="0"/>
              <a:t>Fichier adapté spécifiquement aux besoins d’</a:t>
            </a:r>
            <a:r>
              <a:rPr lang="fr-FR" dirty="0" err="1" smtClean="0"/>
              <a:t>Agrolog</a:t>
            </a:r>
            <a:r>
              <a:rPr lang="fr-FR" dirty="0" smtClean="0"/>
              <a:t>. De manière générale, la planification se prépare pendant la semaine en cours pour la semaine suivante. Il y a 3 semaines accessibles en permanence sur le fichier :</a:t>
            </a:r>
          </a:p>
          <a:p>
            <a:pPr lvl="1"/>
            <a:r>
              <a:rPr lang="fr-FR" dirty="0" smtClean="0"/>
              <a:t>- la semaine précédente</a:t>
            </a:r>
          </a:p>
          <a:p>
            <a:pPr lvl="1"/>
            <a:r>
              <a:rPr lang="fr-FR" dirty="0" smtClean="0"/>
              <a:t>- la semaine en cours</a:t>
            </a:r>
          </a:p>
          <a:p>
            <a:pPr lvl="1"/>
            <a:r>
              <a:rPr lang="fr-FR" dirty="0" smtClean="0"/>
              <a:t>- la semaine suivante</a:t>
            </a:r>
          </a:p>
          <a:p>
            <a:pPr marL="57150" indent="0">
              <a:buNone/>
            </a:pPr>
            <a:r>
              <a:rPr lang="fr-FR" dirty="0" smtClean="0"/>
              <a:t>Dès que l’on change de semaine (passage du Dimanche au Lundi), la transition se fait automatiquement.</a:t>
            </a:r>
          </a:p>
          <a:p>
            <a:pPr marL="57150" indent="0">
              <a:buNone/>
            </a:pPr>
            <a:r>
              <a:rPr lang="fr-FR" dirty="0" smtClean="0"/>
              <a:t>Exemple en passant du Dimanche 4 août au Lundi 5 août :</a:t>
            </a:r>
          </a:p>
          <a:p>
            <a:pPr lvl="1"/>
            <a:r>
              <a:rPr lang="fr-FR" dirty="0"/>
              <a:t>La semaine du 22 </a:t>
            </a:r>
            <a:r>
              <a:rPr lang="fr-FR" dirty="0" smtClean="0"/>
              <a:t>au </a:t>
            </a:r>
            <a:r>
              <a:rPr lang="fr-FR" dirty="0"/>
              <a:t>28 juillet qui était ’précédente’ n’est plus utilisable</a:t>
            </a:r>
          </a:p>
          <a:p>
            <a:pPr lvl="1"/>
            <a:r>
              <a:rPr lang="fr-FR" dirty="0" smtClean="0"/>
              <a:t>La semaine du 29 juillet au 4 août passe de ‘en cours’ à ‘précédente’</a:t>
            </a:r>
          </a:p>
          <a:p>
            <a:pPr lvl="1"/>
            <a:r>
              <a:rPr lang="fr-FR" dirty="0" smtClean="0"/>
              <a:t>La semaine du 5 au 11 août passe de ‘suivante’ à ‘en cours’</a:t>
            </a:r>
          </a:p>
          <a:p>
            <a:pPr lvl="1"/>
            <a:r>
              <a:rPr lang="fr-FR" dirty="0" smtClean="0"/>
              <a:t>La semaine du 12 au 18 août qui n’était pas accessible devient ‘suivante’</a:t>
            </a:r>
          </a:p>
          <a:p>
            <a:pPr lvl="1"/>
            <a:endParaRPr lang="fr-FR" dirty="0" smtClean="0"/>
          </a:p>
        </p:txBody>
      </p:sp>
      <p:sp>
        <p:nvSpPr>
          <p:cNvPr id="4" name="Parchemin horizontal 3">
            <a:hlinkClick r:id="rId2" action="ppaction://hlinksldjump"/>
          </p:cNvPr>
          <p:cNvSpPr/>
          <p:nvPr/>
        </p:nvSpPr>
        <p:spPr>
          <a:xfrm>
            <a:off x="10680192" y="59500"/>
            <a:ext cx="1389888" cy="374904"/>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Sommaire</a:t>
            </a:r>
            <a:endParaRPr lang="fr-FR" dirty="0"/>
          </a:p>
        </p:txBody>
      </p:sp>
      <p:sp>
        <p:nvSpPr>
          <p:cNvPr id="5" name="ZoneTexte 4"/>
          <p:cNvSpPr txBox="1"/>
          <p:nvPr/>
        </p:nvSpPr>
        <p:spPr>
          <a:xfrm>
            <a:off x="-73152" y="768096"/>
            <a:ext cx="1691489" cy="369332"/>
          </a:xfrm>
          <a:prstGeom prst="rect">
            <a:avLst/>
          </a:prstGeom>
          <a:noFill/>
        </p:spPr>
        <p:txBody>
          <a:bodyPr wrap="none" rtlCol="0">
            <a:spAutoFit/>
          </a:bodyPr>
          <a:lstStyle/>
          <a:p>
            <a:r>
              <a:rPr lang="fr-FR" dirty="0" smtClean="0">
                <a:solidFill>
                  <a:schemeClr val="bg1"/>
                </a:solidFill>
              </a:rPr>
              <a:t>I Présentation</a:t>
            </a:r>
            <a:endParaRPr lang="fr-FR" dirty="0">
              <a:solidFill>
                <a:schemeClr val="bg1"/>
              </a:solidFill>
            </a:endParaRPr>
          </a:p>
        </p:txBody>
      </p:sp>
    </p:spTree>
    <p:extLst>
      <p:ext uri="{BB962C8B-B14F-4D97-AF65-F5344CB8AC3E}">
        <p14:creationId xmlns:p14="http://schemas.microsoft.com/office/powerpoint/2010/main" val="2211679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Fonctionnement :</a:t>
            </a:r>
            <a:r>
              <a:rPr lang="fr-FR" dirty="0"/>
              <a:t/>
            </a:r>
            <a:br>
              <a:rPr lang="fr-FR" dirty="0"/>
            </a:br>
            <a:r>
              <a:rPr lang="fr-FR" sz="2400" dirty="0" smtClean="0"/>
              <a:t>contenu du fichier Excel</a:t>
            </a:r>
            <a:endParaRPr lang="fr-FR" sz="3200" dirty="0"/>
          </a:p>
        </p:txBody>
      </p:sp>
      <p:sp>
        <p:nvSpPr>
          <p:cNvPr id="3" name="Espace réservé du contenu 2"/>
          <p:cNvSpPr>
            <a:spLocks noGrp="1"/>
          </p:cNvSpPr>
          <p:nvPr>
            <p:ph idx="1"/>
          </p:nvPr>
        </p:nvSpPr>
        <p:spPr>
          <a:xfrm>
            <a:off x="2589212" y="2133600"/>
            <a:ext cx="8915400" cy="4724400"/>
          </a:xfrm>
        </p:spPr>
        <p:txBody>
          <a:bodyPr>
            <a:normAutofit fontScale="92500" lnSpcReduction="10000"/>
          </a:bodyPr>
          <a:lstStyle/>
          <a:p>
            <a:pPr marL="0" indent="0">
              <a:buNone/>
            </a:pPr>
            <a:r>
              <a:rPr lang="fr-FR" dirty="0" smtClean="0"/>
              <a:t>Les onglets jaunes sont les onglets qui contiennent les informations et qui peuvent être paramétrables. Les bleus permettent de créer les plannings prévisionnels de la semaine. Les verts permettent de visualiser, contrôler et valider les données saisies.</a:t>
            </a:r>
          </a:p>
          <a:p>
            <a:pPr marL="0" indent="0">
              <a:buNone/>
            </a:pPr>
            <a:r>
              <a:rPr lang="fr-FR" dirty="0" smtClean="0"/>
              <a:t>Voici les différents onglets accessibles aux utilisateurs :</a:t>
            </a:r>
          </a:p>
          <a:p>
            <a:pPr lvl="1"/>
            <a:r>
              <a:rPr lang="fr-FR" dirty="0" smtClean="0"/>
              <a:t>En jaune :                                            </a:t>
            </a:r>
          </a:p>
          <a:p>
            <a:pPr lvl="2"/>
            <a:r>
              <a:rPr lang="fr-FR" dirty="0" smtClean="0"/>
              <a:t>1: configuration </a:t>
            </a:r>
            <a:r>
              <a:rPr lang="fr-FR" dirty="0"/>
              <a:t>d</a:t>
            </a:r>
            <a:r>
              <a:rPr lang="fr-FR" dirty="0" smtClean="0"/>
              <a:t>es données utilisables dans l’application, </a:t>
            </a:r>
          </a:p>
          <a:p>
            <a:pPr lvl="2"/>
            <a:r>
              <a:rPr lang="fr-FR" dirty="0" smtClean="0"/>
              <a:t>2: prise de connaissance des nouveautés intégrées dans le fichier.</a:t>
            </a:r>
          </a:p>
          <a:p>
            <a:pPr lvl="1"/>
            <a:r>
              <a:rPr lang="fr-FR" dirty="0" smtClean="0"/>
              <a:t>En bleu :                                                                                                                   </a:t>
            </a:r>
          </a:p>
          <a:p>
            <a:pPr lvl="2"/>
            <a:r>
              <a:rPr lang="fr-FR" dirty="0" smtClean="0"/>
              <a:t>1: planification des tournées, matières et véhicules,</a:t>
            </a:r>
          </a:p>
          <a:p>
            <a:pPr lvl="2"/>
            <a:r>
              <a:rPr lang="fr-FR" dirty="0" smtClean="0"/>
              <a:t>2: affectation des chauffeurs sur les tournées,</a:t>
            </a:r>
          </a:p>
          <a:p>
            <a:pPr lvl="2"/>
            <a:r>
              <a:rPr lang="fr-FR" dirty="0" smtClean="0"/>
              <a:t>3: finaliser les plannings prévisionnels des chauffeurs en affectant leurs horaires.</a:t>
            </a:r>
          </a:p>
          <a:p>
            <a:pPr lvl="1"/>
            <a:r>
              <a:rPr lang="fr-FR" dirty="0" smtClean="0"/>
              <a:t>En vert :                                                                                         </a:t>
            </a:r>
          </a:p>
          <a:p>
            <a:pPr lvl="2"/>
            <a:r>
              <a:rPr lang="fr-FR" dirty="0" smtClean="0"/>
              <a:t>1: génération des plannings servant de pré facturations pour les transporteurs,</a:t>
            </a:r>
          </a:p>
          <a:p>
            <a:pPr lvl="2"/>
            <a:r>
              <a:rPr lang="fr-FR" dirty="0" smtClean="0"/>
              <a:t>2: validation </a:t>
            </a:r>
            <a:r>
              <a:rPr lang="fr-FR" dirty="0"/>
              <a:t>d</a:t>
            </a:r>
            <a:r>
              <a:rPr lang="fr-FR" dirty="0" smtClean="0"/>
              <a:t>es tournées effectuées pour les enregistrer durablement,</a:t>
            </a:r>
          </a:p>
          <a:p>
            <a:pPr lvl="2"/>
            <a:r>
              <a:rPr lang="fr-FR" dirty="0" smtClean="0"/>
              <a:t>3: visualisation des données enregistrées dans la base, et modification si besoin.</a:t>
            </a:r>
            <a:endParaRPr lang="fr-FR" dirty="0"/>
          </a:p>
          <a:p>
            <a:endParaRPr lang="fr-FR" dirty="0"/>
          </a:p>
        </p:txBody>
      </p:sp>
      <p:pic>
        <p:nvPicPr>
          <p:cNvPr id="5" name="Image 4"/>
          <p:cNvPicPr>
            <a:picLocks noChangeAspect="1"/>
          </p:cNvPicPr>
          <p:nvPr/>
        </p:nvPicPr>
        <p:blipFill>
          <a:blip r:embed="rId2"/>
          <a:stretch>
            <a:fillRect/>
          </a:stretch>
        </p:blipFill>
        <p:spPr>
          <a:xfrm>
            <a:off x="4483227" y="3340989"/>
            <a:ext cx="2000250" cy="285750"/>
          </a:xfrm>
          <a:prstGeom prst="rect">
            <a:avLst/>
          </a:prstGeom>
        </p:spPr>
      </p:pic>
      <p:pic>
        <p:nvPicPr>
          <p:cNvPr id="6" name="Image 5"/>
          <p:cNvPicPr>
            <a:picLocks noChangeAspect="1"/>
          </p:cNvPicPr>
          <p:nvPr/>
        </p:nvPicPr>
        <p:blipFill>
          <a:blip r:embed="rId3"/>
          <a:stretch>
            <a:fillRect/>
          </a:stretch>
        </p:blipFill>
        <p:spPr>
          <a:xfrm>
            <a:off x="4291393" y="4273871"/>
            <a:ext cx="5876925" cy="295275"/>
          </a:xfrm>
          <a:prstGeom prst="rect">
            <a:avLst/>
          </a:prstGeom>
        </p:spPr>
      </p:pic>
      <p:pic>
        <p:nvPicPr>
          <p:cNvPr id="7" name="Image 6"/>
          <p:cNvPicPr>
            <a:picLocks noChangeAspect="1"/>
          </p:cNvPicPr>
          <p:nvPr/>
        </p:nvPicPr>
        <p:blipFill>
          <a:blip r:embed="rId4"/>
          <a:stretch>
            <a:fillRect/>
          </a:stretch>
        </p:blipFill>
        <p:spPr>
          <a:xfrm>
            <a:off x="4202239" y="5526599"/>
            <a:ext cx="4562475" cy="295275"/>
          </a:xfrm>
          <a:prstGeom prst="rect">
            <a:avLst/>
          </a:prstGeom>
        </p:spPr>
      </p:pic>
      <p:sp>
        <p:nvSpPr>
          <p:cNvPr id="8" name="Parchemin horizontal 7">
            <a:hlinkClick r:id="rId5" action="ppaction://hlinksldjump"/>
          </p:cNvPr>
          <p:cNvSpPr/>
          <p:nvPr/>
        </p:nvSpPr>
        <p:spPr>
          <a:xfrm>
            <a:off x="10680192" y="59500"/>
            <a:ext cx="1389888" cy="374904"/>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Sommaire</a:t>
            </a:r>
            <a:endParaRPr lang="fr-FR" dirty="0"/>
          </a:p>
        </p:txBody>
      </p:sp>
      <p:sp>
        <p:nvSpPr>
          <p:cNvPr id="9" name="ZoneTexte 8"/>
          <p:cNvSpPr txBox="1"/>
          <p:nvPr/>
        </p:nvSpPr>
        <p:spPr>
          <a:xfrm>
            <a:off x="-73152" y="768096"/>
            <a:ext cx="1691489" cy="369332"/>
          </a:xfrm>
          <a:prstGeom prst="rect">
            <a:avLst/>
          </a:prstGeom>
          <a:noFill/>
        </p:spPr>
        <p:txBody>
          <a:bodyPr wrap="none" rtlCol="0">
            <a:spAutoFit/>
          </a:bodyPr>
          <a:lstStyle/>
          <a:p>
            <a:r>
              <a:rPr lang="fr-FR" dirty="0" smtClean="0">
                <a:solidFill>
                  <a:schemeClr val="bg1"/>
                </a:solidFill>
              </a:rPr>
              <a:t>I Présentation</a:t>
            </a:r>
            <a:endParaRPr lang="fr-FR" dirty="0">
              <a:solidFill>
                <a:schemeClr val="bg1"/>
              </a:solidFill>
            </a:endParaRPr>
          </a:p>
        </p:txBody>
      </p:sp>
    </p:spTree>
    <p:extLst>
      <p:ext uri="{BB962C8B-B14F-4D97-AF65-F5344CB8AC3E}">
        <p14:creationId xmlns:p14="http://schemas.microsoft.com/office/powerpoint/2010/main" val="3623972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Détail de chaque onglet :</a:t>
            </a:r>
            <a:br>
              <a:rPr lang="fr-FR" dirty="0" smtClean="0"/>
            </a:br>
            <a:r>
              <a:rPr lang="fr-FR" sz="2400" dirty="0"/>
              <a:t>Paramétrage</a:t>
            </a:r>
            <a:endParaRPr lang="fr-FR" dirty="0"/>
          </a:p>
        </p:txBody>
      </p:sp>
      <p:sp>
        <p:nvSpPr>
          <p:cNvPr id="3" name="Espace réservé du contenu 2"/>
          <p:cNvSpPr>
            <a:spLocks noGrp="1"/>
          </p:cNvSpPr>
          <p:nvPr>
            <p:ph idx="1"/>
          </p:nvPr>
        </p:nvSpPr>
        <p:spPr>
          <a:xfrm>
            <a:off x="2589212" y="2133600"/>
            <a:ext cx="8915400" cy="4660392"/>
          </a:xfrm>
        </p:spPr>
        <p:txBody>
          <a:bodyPr/>
          <a:lstStyle/>
          <a:p>
            <a:pPr marL="0" indent="0">
              <a:buNone/>
            </a:pPr>
            <a:r>
              <a:rPr lang="fr-FR" dirty="0" smtClean="0"/>
              <a:t>L’onglet de paramétrage permet d’enregistrer l’ensemble des données qui seront disponibles par la suite dans la planification.</a:t>
            </a:r>
          </a:p>
          <a:p>
            <a:pPr marL="0" indent="0">
              <a:buNone/>
            </a:pPr>
            <a:r>
              <a:rPr lang="fr-FR" dirty="0" smtClean="0"/>
              <a:t>On y retrouve principalement :</a:t>
            </a:r>
          </a:p>
          <a:p>
            <a:pPr lvl="1"/>
            <a:r>
              <a:rPr lang="fr-FR" dirty="0" smtClean="0"/>
              <a:t>La liste des matières</a:t>
            </a:r>
          </a:p>
          <a:p>
            <a:pPr lvl="1"/>
            <a:r>
              <a:rPr lang="fr-FR" dirty="0" smtClean="0"/>
              <a:t>La liste des tournées</a:t>
            </a:r>
          </a:p>
          <a:p>
            <a:pPr lvl="1"/>
            <a:r>
              <a:rPr lang="fr-FR" dirty="0" smtClean="0"/>
              <a:t>La liste des véhicules (moteurs et remorques par activité)</a:t>
            </a:r>
          </a:p>
          <a:p>
            <a:pPr lvl="1"/>
            <a:r>
              <a:rPr lang="fr-FR" dirty="0" smtClean="0"/>
              <a:t>La liste des chauffeurs et des transporteurs</a:t>
            </a:r>
          </a:p>
          <a:p>
            <a:pPr lvl="1"/>
            <a:endParaRPr lang="fr-FR" dirty="0" smtClean="0"/>
          </a:p>
          <a:p>
            <a:pPr marL="57150" indent="0">
              <a:buNone/>
            </a:pPr>
            <a:r>
              <a:rPr lang="fr-FR" dirty="0" smtClean="0"/>
              <a:t>Les tournées sont classées par typologie, avec un code couleur : </a:t>
            </a:r>
          </a:p>
          <a:p>
            <a:pPr marL="57150" indent="0">
              <a:buNone/>
            </a:pPr>
            <a:endParaRPr lang="fr-FR" dirty="0"/>
          </a:p>
          <a:p>
            <a:pPr marL="57150" indent="0">
              <a:buNone/>
            </a:pPr>
            <a:r>
              <a:rPr lang="fr-FR" dirty="0" smtClean="0"/>
              <a:t>Sur chaque tournée, lister l’ensemble des matières possibles. On affecte ensuite l’amplitude de la tournée.</a:t>
            </a:r>
          </a:p>
        </p:txBody>
      </p:sp>
      <p:sp>
        <p:nvSpPr>
          <p:cNvPr id="4" name="Rectangle 3"/>
          <p:cNvSpPr/>
          <p:nvPr/>
        </p:nvSpPr>
        <p:spPr>
          <a:xfrm>
            <a:off x="2916936" y="5458968"/>
            <a:ext cx="1161288" cy="320040"/>
          </a:xfrm>
          <a:prstGeom prst="rect">
            <a:avLst/>
          </a:prstGeom>
          <a:solidFill>
            <a:srgbClr val="E2EF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Caissons</a:t>
            </a:r>
            <a:endParaRPr lang="fr-FR" dirty="0">
              <a:solidFill>
                <a:schemeClr val="tx1"/>
              </a:solidFill>
            </a:endParaRPr>
          </a:p>
        </p:txBody>
      </p:sp>
      <p:sp>
        <p:nvSpPr>
          <p:cNvPr id="5" name="Rectangle 4"/>
          <p:cNvSpPr/>
          <p:nvPr/>
        </p:nvSpPr>
        <p:spPr>
          <a:xfrm>
            <a:off x="4248912" y="5458968"/>
            <a:ext cx="1161288" cy="320040"/>
          </a:xfrm>
          <a:prstGeom prst="rect">
            <a:avLst/>
          </a:prstGeom>
          <a:solidFill>
            <a:srgbClr val="DDEB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Citernes</a:t>
            </a:r>
            <a:endParaRPr lang="fr-FR" dirty="0">
              <a:solidFill>
                <a:schemeClr val="tx1"/>
              </a:solidFill>
            </a:endParaRPr>
          </a:p>
        </p:txBody>
      </p:sp>
      <p:sp>
        <p:nvSpPr>
          <p:cNvPr id="6" name="Rectangle 5"/>
          <p:cNvSpPr/>
          <p:nvPr/>
        </p:nvSpPr>
        <p:spPr>
          <a:xfrm>
            <a:off x="5599176" y="5458968"/>
            <a:ext cx="1161288" cy="320040"/>
          </a:xfrm>
          <a:prstGeom prst="rect">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Diverses</a:t>
            </a:r>
            <a:endParaRPr lang="fr-FR" dirty="0">
              <a:solidFill>
                <a:schemeClr val="tx1"/>
              </a:solidFill>
            </a:endParaRPr>
          </a:p>
        </p:txBody>
      </p:sp>
      <p:sp>
        <p:nvSpPr>
          <p:cNvPr id="7" name="Parchemin horizontal 6">
            <a:hlinkClick r:id="rId2" action="ppaction://hlinksldjump"/>
          </p:cNvPr>
          <p:cNvSpPr/>
          <p:nvPr/>
        </p:nvSpPr>
        <p:spPr>
          <a:xfrm>
            <a:off x="10680192" y="59500"/>
            <a:ext cx="1389888" cy="374904"/>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Sommaire</a:t>
            </a:r>
            <a:endParaRPr lang="fr-FR" dirty="0"/>
          </a:p>
        </p:txBody>
      </p:sp>
      <p:sp>
        <p:nvSpPr>
          <p:cNvPr id="8" name="ZoneTexte 7"/>
          <p:cNvSpPr txBox="1"/>
          <p:nvPr/>
        </p:nvSpPr>
        <p:spPr>
          <a:xfrm>
            <a:off x="-73152" y="768096"/>
            <a:ext cx="1691489" cy="369332"/>
          </a:xfrm>
          <a:prstGeom prst="rect">
            <a:avLst/>
          </a:prstGeom>
          <a:noFill/>
        </p:spPr>
        <p:txBody>
          <a:bodyPr wrap="none" rtlCol="0">
            <a:spAutoFit/>
          </a:bodyPr>
          <a:lstStyle/>
          <a:p>
            <a:r>
              <a:rPr lang="fr-FR" dirty="0" smtClean="0">
                <a:solidFill>
                  <a:schemeClr val="bg1"/>
                </a:solidFill>
              </a:rPr>
              <a:t>I Présentation</a:t>
            </a:r>
            <a:endParaRPr lang="fr-FR" dirty="0">
              <a:solidFill>
                <a:schemeClr val="bg1"/>
              </a:solidFill>
            </a:endParaRPr>
          </a:p>
        </p:txBody>
      </p:sp>
    </p:spTree>
    <p:extLst>
      <p:ext uri="{BB962C8B-B14F-4D97-AF65-F5344CB8AC3E}">
        <p14:creationId xmlns:p14="http://schemas.microsoft.com/office/powerpoint/2010/main" val="3596538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Détail de chaque onglet :</a:t>
            </a:r>
            <a:br>
              <a:rPr lang="fr-FR" dirty="0" smtClean="0"/>
            </a:br>
            <a:r>
              <a:rPr lang="fr-FR" sz="2400" dirty="0" smtClean="0"/>
              <a:t>Planification : Tournée Matière Véhicule</a:t>
            </a:r>
            <a:endParaRPr lang="fr-FR" dirty="0"/>
          </a:p>
        </p:txBody>
      </p:sp>
      <p:sp>
        <p:nvSpPr>
          <p:cNvPr id="3" name="Espace réservé du contenu 2"/>
          <p:cNvSpPr>
            <a:spLocks noGrp="1"/>
          </p:cNvSpPr>
          <p:nvPr>
            <p:ph idx="1"/>
          </p:nvPr>
        </p:nvSpPr>
        <p:spPr>
          <a:xfrm>
            <a:off x="2589212" y="2133600"/>
            <a:ext cx="8915400" cy="4660392"/>
          </a:xfrm>
        </p:spPr>
        <p:txBody>
          <a:bodyPr/>
          <a:lstStyle/>
          <a:p>
            <a:pPr marL="0" indent="0">
              <a:buNone/>
            </a:pPr>
            <a:r>
              <a:rPr lang="fr-FR" dirty="0" smtClean="0"/>
              <a:t>Ici, on peut, pour une semaine donnée :</a:t>
            </a:r>
          </a:p>
          <a:p>
            <a:pPr lvl="1"/>
            <a:r>
              <a:rPr lang="fr-FR" dirty="0" smtClean="0"/>
              <a:t>Créer, modifier, ou appeler une trame générique (la trame permet d’enregistrer l’ensemble des activités qui sont récurrentes, pour ne pas avoir à tout ressaisir chaque semaine)</a:t>
            </a:r>
          </a:p>
          <a:p>
            <a:pPr lvl="1"/>
            <a:r>
              <a:rPr lang="fr-FR" dirty="0" smtClean="0"/>
              <a:t>Enregistrer l’ensemble des tournées, des matières et des véhicules (toutes les données sont saisies via des listes déroulantes qui proviennent de l’onglet « Paramétrage »)</a:t>
            </a:r>
          </a:p>
          <a:p>
            <a:pPr lvl="1"/>
            <a:r>
              <a:rPr lang="fr-FR" dirty="0" smtClean="0"/>
              <a:t>Naviguer facilement entre les </a:t>
            </a:r>
            <a:r>
              <a:rPr lang="fr-FR" dirty="0"/>
              <a:t>différentes journées</a:t>
            </a:r>
            <a:r>
              <a:rPr lang="fr-FR" dirty="0" smtClean="0"/>
              <a:t> </a:t>
            </a:r>
            <a:r>
              <a:rPr lang="fr-FR" dirty="0"/>
              <a:t>ou types d’activités </a:t>
            </a:r>
            <a:r>
              <a:rPr lang="fr-FR" dirty="0" smtClean="0"/>
              <a:t>via le panneau de navigation situé sur la gauche</a:t>
            </a:r>
          </a:p>
          <a:p>
            <a:pPr marL="457200" lvl="1" indent="0">
              <a:buNone/>
            </a:pPr>
            <a:endParaRPr lang="fr-FR" dirty="0" smtClean="0"/>
          </a:p>
          <a:p>
            <a:pPr marL="57150" indent="0">
              <a:buNone/>
            </a:pPr>
            <a:r>
              <a:rPr lang="fr-FR" dirty="0" smtClean="0"/>
              <a:t>Il est possible de rappeler une des 3 semaines en cours (semaine dernière, actuelle ou prochaine) pour consulter ou modifier les informations.</a:t>
            </a:r>
            <a:endParaRPr lang="fr-FR" dirty="0"/>
          </a:p>
        </p:txBody>
      </p:sp>
      <p:sp>
        <p:nvSpPr>
          <p:cNvPr id="4" name="Parchemin horizontal 3">
            <a:hlinkClick r:id="rId2" action="ppaction://hlinksldjump"/>
          </p:cNvPr>
          <p:cNvSpPr/>
          <p:nvPr/>
        </p:nvSpPr>
        <p:spPr>
          <a:xfrm>
            <a:off x="10680192" y="59500"/>
            <a:ext cx="1389888" cy="374904"/>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Sommaire</a:t>
            </a:r>
            <a:endParaRPr lang="fr-FR" dirty="0"/>
          </a:p>
        </p:txBody>
      </p:sp>
      <p:sp>
        <p:nvSpPr>
          <p:cNvPr id="5" name="ZoneTexte 4"/>
          <p:cNvSpPr txBox="1"/>
          <p:nvPr/>
        </p:nvSpPr>
        <p:spPr>
          <a:xfrm>
            <a:off x="-73152" y="768096"/>
            <a:ext cx="1691489" cy="369332"/>
          </a:xfrm>
          <a:prstGeom prst="rect">
            <a:avLst/>
          </a:prstGeom>
          <a:noFill/>
        </p:spPr>
        <p:txBody>
          <a:bodyPr wrap="none" rtlCol="0">
            <a:spAutoFit/>
          </a:bodyPr>
          <a:lstStyle/>
          <a:p>
            <a:r>
              <a:rPr lang="fr-FR" dirty="0" smtClean="0">
                <a:solidFill>
                  <a:schemeClr val="bg1"/>
                </a:solidFill>
              </a:rPr>
              <a:t>I Présentation</a:t>
            </a:r>
            <a:endParaRPr lang="fr-FR" dirty="0">
              <a:solidFill>
                <a:schemeClr val="bg1"/>
              </a:solidFill>
            </a:endParaRPr>
          </a:p>
        </p:txBody>
      </p:sp>
    </p:spTree>
    <p:extLst>
      <p:ext uri="{BB962C8B-B14F-4D97-AF65-F5344CB8AC3E}">
        <p14:creationId xmlns:p14="http://schemas.microsoft.com/office/powerpoint/2010/main" val="1152824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Détail de chaque onglet :</a:t>
            </a:r>
            <a:br>
              <a:rPr lang="fr-FR" dirty="0" smtClean="0"/>
            </a:br>
            <a:r>
              <a:rPr lang="fr-FR" sz="2400" dirty="0" smtClean="0"/>
              <a:t>Planification </a:t>
            </a:r>
            <a:r>
              <a:rPr lang="fr-FR" sz="2400" dirty="0"/>
              <a:t>: Affectation Chauffeur</a:t>
            </a:r>
            <a:endParaRPr lang="fr-FR" dirty="0"/>
          </a:p>
        </p:txBody>
      </p:sp>
      <p:sp>
        <p:nvSpPr>
          <p:cNvPr id="3" name="Espace réservé du contenu 2"/>
          <p:cNvSpPr>
            <a:spLocks noGrp="1"/>
          </p:cNvSpPr>
          <p:nvPr>
            <p:ph idx="1"/>
          </p:nvPr>
        </p:nvSpPr>
        <p:spPr>
          <a:xfrm>
            <a:off x="2589212" y="2133600"/>
            <a:ext cx="8915400" cy="4660392"/>
          </a:xfrm>
        </p:spPr>
        <p:txBody>
          <a:bodyPr>
            <a:normAutofit/>
          </a:bodyPr>
          <a:lstStyle/>
          <a:p>
            <a:pPr marL="0" indent="0">
              <a:buNone/>
            </a:pPr>
            <a:r>
              <a:rPr lang="fr-FR" dirty="0" smtClean="0"/>
              <a:t>Pour pouvoir affecter des chauffeurs, il faut au préalable avoir saisi des données dans l’onglet « Tournées Matières Véhicules »</a:t>
            </a:r>
          </a:p>
          <a:p>
            <a:pPr marL="0" indent="0">
              <a:buNone/>
            </a:pPr>
            <a:endParaRPr lang="fr-FR" dirty="0" smtClean="0"/>
          </a:p>
          <a:p>
            <a:pPr marL="0" indent="0">
              <a:buNone/>
            </a:pPr>
            <a:r>
              <a:rPr lang="fr-FR" dirty="0" smtClean="0"/>
              <a:t>Ici, il est possible de :</a:t>
            </a:r>
          </a:p>
          <a:p>
            <a:pPr lvl="1"/>
            <a:r>
              <a:rPr lang="fr-FR" dirty="0" smtClean="0"/>
              <a:t>Affecter en masse des chauffeurs sur la semaine complète, enregistrer des chauffeurs comme absent pour la semaine</a:t>
            </a:r>
          </a:p>
          <a:p>
            <a:pPr lvl="1"/>
            <a:r>
              <a:rPr lang="fr-FR" dirty="0" smtClean="0"/>
              <a:t>Contrôler l’ensemble des chauffeurs ayant au moins une affectation, ou suivre en détail l’activité prévue pour un chauffeur en particulier</a:t>
            </a:r>
          </a:p>
          <a:p>
            <a:pPr lvl="1"/>
            <a:r>
              <a:rPr lang="fr-FR" dirty="0" smtClean="0"/>
              <a:t>Imprimer le planning complet de la semaine avec l’ensemble des activités et affectations</a:t>
            </a:r>
          </a:p>
          <a:p>
            <a:pPr marL="57150" indent="0">
              <a:buNone/>
            </a:pPr>
            <a:endParaRPr lang="fr-FR" dirty="0" smtClean="0"/>
          </a:p>
          <a:p>
            <a:pPr marL="57150" indent="0">
              <a:buNone/>
            </a:pPr>
            <a:r>
              <a:rPr lang="fr-FR" dirty="0" smtClean="0"/>
              <a:t>Un code couleur est disponible pour améliorer la lisibilité étant donné le nombre important d’informations. Le code couleur est appliqué selon                 la destination finale de la tournée via le schéma ci-contre =&gt;</a:t>
            </a:r>
            <a:endParaRPr lang="fr-FR" dirty="0"/>
          </a:p>
        </p:txBody>
      </p:sp>
      <p:pic>
        <p:nvPicPr>
          <p:cNvPr id="8" name="Image 7"/>
          <p:cNvPicPr>
            <a:picLocks noChangeAspect="1"/>
          </p:cNvPicPr>
          <p:nvPr/>
        </p:nvPicPr>
        <p:blipFill>
          <a:blip r:embed="rId2"/>
          <a:stretch>
            <a:fillRect/>
          </a:stretch>
        </p:blipFill>
        <p:spPr>
          <a:xfrm>
            <a:off x="10731372" y="5288661"/>
            <a:ext cx="1400175" cy="1514475"/>
          </a:xfrm>
          <a:prstGeom prst="rect">
            <a:avLst/>
          </a:prstGeom>
          <a:ln w="12700">
            <a:solidFill>
              <a:schemeClr val="tx1"/>
            </a:solidFill>
          </a:ln>
        </p:spPr>
      </p:pic>
      <p:sp>
        <p:nvSpPr>
          <p:cNvPr id="9" name="Parchemin horizontal 8">
            <a:hlinkClick r:id="rId3" action="ppaction://hlinksldjump"/>
          </p:cNvPr>
          <p:cNvSpPr/>
          <p:nvPr/>
        </p:nvSpPr>
        <p:spPr>
          <a:xfrm>
            <a:off x="10680192" y="59500"/>
            <a:ext cx="1389888" cy="374904"/>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Sommaire</a:t>
            </a:r>
            <a:endParaRPr lang="fr-FR" dirty="0"/>
          </a:p>
        </p:txBody>
      </p:sp>
      <p:sp>
        <p:nvSpPr>
          <p:cNvPr id="6" name="ZoneTexte 5"/>
          <p:cNvSpPr txBox="1"/>
          <p:nvPr/>
        </p:nvSpPr>
        <p:spPr>
          <a:xfrm>
            <a:off x="-73152" y="768096"/>
            <a:ext cx="1691489" cy="369332"/>
          </a:xfrm>
          <a:prstGeom prst="rect">
            <a:avLst/>
          </a:prstGeom>
          <a:noFill/>
        </p:spPr>
        <p:txBody>
          <a:bodyPr wrap="none" rtlCol="0">
            <a:spAutoFit/>
          </a:bodyPr>
          <a:lstStyle/>
          <a:p>
            <a:r>
              <a:rPr lang="fr-FR" dirty="0" smtClean="0">
                <a:solidFill>
                  <a:schemeClr val="bg1"/>
                </a:solidFill>
              </a:rPr>
              <a:t>I Présentation</a:t>
            </a:r>
            <a:endParaRPr lang="fr-FR" dirty="0">
              <a:solidFill>
                <a:schemeClr val="bg1"/>
              </a:solidFill>
            </a:endParaRPr>
          </a:p>
        </p:txBody>
      </p:sp>
    </p:spTree>
    <p:extLst>
      <p:ext uri="{BB962C8B-B14F-4D97-AF65-F5344CB8AC3E}">
        <p14:creationId xmlns:p14="http://schemas.microsoft.com/office/powerpoint/2010/main" val="3749183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Détail de chaque onglet :</a:t>
            </a:r>
            <a:br>
              <a:rPr lang="fr-FR" dirty="0" smtClean="0"/>
            </a:br>
            <a:r>
              <a:rPr lang="fr-FR" sz="2400" dirty="0" smtClean="0"/>
              <a:t>Planification </a:t>
            </a:r>
            <a:r>
              <a:rPr lang="fr-FR" sz="2400" dirty="0"/>
              <a:t>: Planning Chauffeur</a:t>
            </a:r>
            <a:endParaRPr lang="fr-FR" dirty="0"/>
          </a:p>
        </p:txBody>
      </p:sp>
      <p:sp>
        <p:nvSpPr>
          <p:cNvPr id="3" name="Espace réservé du contenu 2"/>
          <p:cNvSpPr>
            <a:spLocks noGrp="1"/>
          </p:cNvSpPr>
          <p:nvPr>
            <p:ph idx="1"/>
          </p:nvPr>
        </p:nvSpPr>
        <p:spPr>
          <a:xfrm>
            <a:off x="2589212" y="2133600"/>
            <a:ext cx="8915400" cy="4660392"/>
          </a:xfrm>
        </p:spPr>
        <p:txBody>
          <a:bodyPr>
            <a:normAutofit/>
          </a:bodyPr>
          <a:lstStyle/>
          <a:p>
            <a:pPr marL="0" indent="0">
              <a:buNone/>
            </a:pPr>
            <a:r>
              <a:rPr lang="fr-FR" dirty="0" smtClean="0"/>
              <a:t>Pour pouvoir sortir les plannings des chauffeurs, il faut au préalable avoir saisi des données dans l’onglet « Affectation Chauffeur »</a:t>
            </a:r>
          </a:p>
          <a:p>
            <a:pPr marL="0" indent="0">
              <a:buNone/>
            </a:pPr>
            <a:endParaRPr lang="fr-FR" dirty="0" smtClean="0"/>
          </a:p>
          <a:p>
            <a:pPr marL="0" indent="0">
              <a:buNone/>
            </a:pPr>
            <a:r>
              <a:rPr lang="fr-FR" dirty="0" smtClean="0"/>
              <a:t>Ici, on peut :</a:t>
            </a:r>
          </a:p>
          <a:p>
            <a:pPr lvl="1"/>
            <a:r>
              <a:rPr lang="fr-FR" dirty="0" smtClean="0"/>
              <a:t>Voir le planning hebdomadaire complet d’un chauffeur</a:t>
            </a:r>
          </a:p>
          <a:p>
            <a:pPr lvl="1"/>
            <a:r>
              <a:rPr lang="fr-FR" dirty="0" smtClean="0"/>
              <a:t>Définir les horaires de départ des tournées</a:t>
            </a:r>
          </a:p>
          <a:p>
            <a:pPr lvl="1"/>
            <a:r>
              <a:rPr lang="fr-FR" dirty="0" smtClean="0"/>
              <a:t>Modifier les véhicules affectés</a:t>
            </a:r>
          </a:p>
          <a:p>
            <a:pPr lvl="1"/>
            <a:r>
              <a:rPr lang="fr-FR" dirty="0" smtClean="0"/>
              <a:t>Imprimer l’ensemble des plannings pour les chauffeurs</a:t>
            </a:r>
          </a:p>
          <a:p>
            <a:pPr lvl="1"/>
            <a:r>
              <a:rPr lang="fr-FR" dirty="0" smtClean="0"/>
              <a:t>Créer le planning d’affectation des véhicules pour informer les garagistes</a:t>
            </a:r>
            <a:endParaRPr lang="fr-FR" dirty="0"/>
          </a:p>
          <a:p>
            <a:pPr lvl="1"/>
            <a:endParaRPr lang="fr-FR" dirty="0"/>
          </a:p>
          <a:p>
            <a:pPr marL="57150" indent="0">
              <a:buNone/>
            </a:pPr>
            <a:r>
              <a:rPr lang="fr-FR" dirty="0" smtClean="0"/>
              <a:t>Un récapitulatif est disponible pour voir quels chauffeurs n’a pas encore eu d’horaire d’affectés.</a:t>
            </a:r>
          </a:p>
        </p:txBody>
      </p:sp>
      <p:sp>
        <p:nvSpPr>
          <p:cNvPr id="5" name="Parchemin horizontal 4">
            <a:hlinkClick r:id="rId2" action="ppaction://hlinksldjump"/>
          </p:cNvPr>
          <p:cNvSpPr/>
          <p:nvPr/>
        </p:nvSpPr>
        <p:spPr>
          <a:xfrm>
            <a:off x="10680192" y="59500"/>
            <a:ext cx="1389888" cy="374904"/>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Sommaire</a:t>
            </a:r>
            <a:endParaRPr lang="fr-FR" dirty="0"/>
          </a:p>
        </p:txBody>
      </p:sp>
      <p:sp>
        <p:nvSpPr>
          <p:cNvPr id="6" name="ZoneTexte 5"/>
          <p:cNvSpPr txBox="1"/>
          <p:nvPr/>
        </p:nvSpPr>
        <p:spPr>
          <a:xfrm>
            <a:off x="-73152" y="768096"/>
            <a:ext cx="1691489" cy="369332"/>
          </a:xfrm>
          <a:prstGeom prst="rect">
            <a:avLst/>
          </a:prstGeom>
          <a:noFill/>
        </p:spPr>
        <p:txBody>
          <a:bodyPr wrap="none" rtlCol="0">
            <a:spAutoFit/>
          </a:bodyPr>
          <a:lstStyle/>
          <a:p>
            <a:r>
              <a:rPr lang="fr-FR" dirty="0" smtClean="0">
                <a:solidFill>
                  <a:schemeClr val="bg1"/>
                </a:solidFill>
              </a:rPr>
              <a:t>I Présentation</a:t>
            </a:r>
            <a:endParaRPr lang="fr-FR" dirty="0">
              <a:solidFill>
                <a:schemeClr val="bg1"/>
              </a:solidFill>
            </a:endParaRPr>
          </a:p>
        </p:txBody>
      </p:sp>
    </p:spTree>
    <p:extLst>
      <p:ext uri="{BB962C8B-B14F-4D97-AF65-F5344CB8AC3E}">
        <p14:creationId xmlns:p14="http://schemas.microsoft.com/office/powerpoint/2010/main" val="2738456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1015</TotalTime>
  <Words>1767</Words>
  <Application>Microsoft Office PowerPoint</Application>
  <PresentationFormat>Grand écran</PresentationFormat>
  <Paragraphs>284</Paragraphs>
  <Slides>28</Slides>
  <Notes>0</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2</vt:i4>
      </vt:variant>
      <vt:variant>
        <vt:lpstr>Titres des diapositives</vt:lpstr>
      </vt:variant>
      <vt:variant>
        <vt:i4>28</vt:i4>
      </vt:variant>
    </vt:vector>
  </HeadingPairs>
  <TitlesOfParts>
    <vt:vector size="34" baseType="lpstr">
      <vt:lpstr>Arial</vt:lpstr>
      <vt:lpstr>Century Gothic</vt:lpstr>
      <vt:lpstr>Wingdings 3</vt:lpstr>
      <vt:lpstr>Brin</vt:lpstr>
      <vt:lpstr>Feuille de calcul Microsoft Excel prenant en charge les macros</vt:lpstr>
      <vt:lpstr>Acrobat Document</vt:lpstr>
      <vt:lpstr>Guide Utilisateur fichier Exploitation Agrolog</vt:lpstr>
      <vt:lpstr> Sommaire</vt:lpstr>
      <vt:lpstr>Présentation générale des fonctions</vt:lpstr>
      <vt:lpstr>Fonctionnement : organisation à la semaine</vt:lpstr>
      <vt:lpstr>Fonctionnement : contenu du fichier Excel</vt:lpstr>
      <vt:lpstr>Détail de chaque onglet : Paramétrage</vt:lpstr>
      <vt:lpstr>Détail de chaque onglet : Planification : Tournée Matière Véhicule</vt:lpstr>
      <vt:lpstr>Détail de chaque onglet : Planification : Affectation Chauffeur</vt:lpstr>
      <vt:lpstr>Détail de chaque onglet : Planification : Planning Chauffeur</vt:lpstr>
      <vt:lpstr>Détail de chaque onglet : Validation : Validation</vt:lpstr>
      <vt:lpstr>Détail de chaque onglet : Validation : Données Validées</vt:lpstr>
      <vt:lpstr>Détail de chaque onglet : Validation : Planning Transporteur</vt:lpstr>
      <vt:lpstr> Sommaire</vt:lpstr>
      <vt:lpstr>Exemple de création d’un planning : Paramétrage</vt:lpstr>
      <vt:lpstr>Exemple de création d’un planning : Planification : Tournée Matière Véhicule</vt:lpstr>
      <vt:lpstr>Exemple de création d’un planning : Planification : Tournée Matière Véhicule</vt:lpstr>
      <vt:lpstr>Exemple de création d’un planning : Planification : Affectation Chauffeur </vt:lpstr>
      <vt:lpstr>Exemple de création d’un planning : Planification : Affectation Chauffeur </vt:lpstr>
      <vt:lpstr>Exemple de création d’un planning : Planification : Affectation Chauffeur </vt:lpstr>
      <vt:lpstr>Exemple de création d’un planning : Planification : Planning Chauffeur </vt:lpstr>
      <vt:lpstr>Exemple de création d’un planning : Planification : Planning Chauffeur </vt:lpstr>
      <vt:lpstr>Exemple de création d’un planning : Planification : Planning Chauffeur </vt:lpstr>
      <vt:lpstr>Exemple de création d’un planning : Validation : Validation</vt:lpstr>
      <vt:lpstr>Exemple de création d’un planning : Validation : Validation</vt:lpstr>
      <vt:lpstr>Exemple de création d’un planning : Validation : Données Validées</vt:lpstr>
      <vt:lpstr>Exemple de création d’un planning : Validation : Données Validées</vt:lpstr>
      <vt:lpstr>Exemple de création d’un planning : Validation : Planning Transporteur</vt:lpstr>
      <vt:lpstr>Fin du Guide Utilisateur fichier Exploitation Agrolog</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Benjamin Mary</dc:creator>
  <cp:lastModifiedBy>Benjamin Mary</cp:lastModifiedBy>
  <cp:revision>136</cp:revision>
  <dcterms:created xsi:type="dcterms:W3CDTF">2019-07-30T14:47:35Z</dcterms:created>
  <dcterms:modified xsi:type="dcterms:W3CDTF">2019-08-27T14:34:54Z</dcterms:modified>
</cp:coreProperties>
</file>